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70" r:id="rId3"/>
    <p:sldId id="272" r:id="rId4"/>
    <p:sldId id="273" r:id="rId5"/>
    <p:sldId id="274" r:id="rId6"/>
    <p:sldId id="275" r:id="rId7"/>
    <p:sldId id="276" r:id="rId8"/>
    <p:sldId id="277" r:id="rId9"/>
    <p:sldId id="280" r:id="rId10"/>
    <p:sldId id="279" r:id="rId11"/>
    <p:sldId id="281" r:id="rId12"/>
    <p:sldId id="282" r:id="rId13"/>
    <p:sldId id="283" r:id="rId14"/>
    <p:sldId id="28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889000" cy="365125"/>
          </a:xfrm>
        </p:spPr>
        <p:txBody>
          <a:bodyPr/>
          <a:lstStyle>
            <a:lvl1pPr>
              <a:defRPr/>
            </a:lvl1pPr>
          </a:lstStyle>
          <a:p>
            <a:r>
              <a:rPr lang="ro-RO" dirty="0" smtClean="0"/>
              <a:t>30.05.2019</a:t>
            </a:r>
            <a:endParaRPr lang="ro-RO" dirty="0"/>
          </a:p>
        </p:txBody>
      </p:sp>
      <p:sp>
        <p:nvSpPr>
          <p:cNvPr id="5" name="Footer Placeholder 4"/>
          <p:cNvSpPr>
            <a:spLocks noGrp="1"/>
          </p:cNvSpPr>
          <p:nvPr>
            <p:ph type="ftr" sz="quarter" idx="11"/>
          </p:nvPr>
        </p:nvSpPr>
        <p:spPr>
          <a:xfrm>
            <a:off x="2273300" y="6057900"/>
            <a:ext cx="8166100" cy="800100"/>
          </a:xfrm>
        </p:spPr>
        <p:txBody>
          <a:bodyPr/>
          <a:lstStyle/>
          <a:p>
            <a:pPr>
              <a:tabLst>
                <a:tab pos="2971800" algn="ctr"/>
                <a:tab pos="5943600" algn="r"/>
              </a:tabLst>
            </a:pPr>
            <a:r>
              <a:rPr lang="ro-RO" sz="12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Asigurarea performanței și managementului calității în Municipiul Ploiești - Cod SMIS 120801</a:t>
            </a:r>
            <a:endParaRPr lang="en-US" sz="5400" dirty="0" smtClean="0">
              <a:latin typeface="Calibri" panose="020F0502020204030204" pitchFamily="34" charset="0"/>
              <a:ea typeface="Times New Roman" panose="02020603050405020304" pitchFamily="18" charset="0"/>
              <a:cs typeface="Times New Roman" panose="02020603050405020304" pitchFamily="18" charset="0"/>
            </a:endParaRPr>
          </a:p>
          <a:p>
            <a:pPr>
              <a:tabLst>
                <a:tab pos="2971800" algn="ctr"/>
                <a:tab pos="5943600" algn="r"/>
              </a:tabLst>
            </a:pPr>
            <a:r>
              <a:rPr lang="ro-RO" sz="12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din Fondul Social European</a:t>
            </a:r>
            <a:endParaRPr lang="en-US" sz="5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42073857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82F64D-5F40-49BC-8A21-72B8F7C08AF4}" type="datetimeFigureOut">
              <a:rPr lang="ro-RO" smtClean="0"/>
              <a:t>25.06.2019</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90019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82F64D-5F40-49BC-8A21-72B8F7C08AF4}" type="datetimeFigureOut">
              <a:rPr lang="ro-RO" smtClean="0"/>
              <a:t>25.06.2019</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11720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82F64D-5F40-49BC-8A21-72B8F7C08AF4}" type="datetimeFigureOut">
              <a:rPr lang="ro-RO" smtClean="0"/>
              <a:t>25.06.2019</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3533762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82F64D-5F40-49BC-8A21-72B8F7C08AF4}" type="datetimeFigureOut">
              <a:rPr lang="ro-RO" smtClean="0"/>
              <a:t>25.06.2019</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291661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82F64D-5F40-49BC-8A21-72B8F7C08AF4}" type="datetimeFigureOut">
              <a:rPr lang="ro-RO" smtClean="0"/>
              <a:t>25.06.2019</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211105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82F64D-5F40-49BC-8A21-72B8F7C08AF4}" type="datetimeFigureOut">
              <a:rPr lang="ro-RO" smtClean="0"/>
              <a:t>25.06.2019</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3154241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82F64D-5F40-49BC-8A21-72B8F7C08AF4}" type="datetimeFigureOut">
              <a:rPr lang="ro-RO" smtClean="0"/>
              <a:t>25.06.2019</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26989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82F64D-5F40-49BC-8A21-72B8F7C08AF4}" type="datetimeFigureOut">
              <a:rPr lang="ro-RO" smtClean="0"/>
              <a:t>25.06.2019</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150148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82F64D-5F40-49BC-8A21-72B8F7C08AF4}" type="datetimeFigureOut">
              <a:rPr lang="ro-RO" smtClean="0"/>
              <a:t>25.06.2019</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1000853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82F64D-5F40-49BC-8A21-72B8F7C08AF4}" type="datetimeFigureOut">
              <a:rPr lang="ro-RO" smtClean="0"/>
              <a:t>25.06.2019</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9B462D88-0648-48C4-B3C2-2C36E3AC63F0}" type="slidenum">
              <a:rPr lang="ro-RO" smtClean="0"/>
              <a:t>‹#›</a:t>
            </a:fld>
            <a:endParaRPr lang="ro-RO"/>
          </a:p>
        </p:txBody>
      </p:sp>
    </p:spTree>
    <p:extLst>
      <p:ext uri="{BB962C8B-B14F-4D97-AF65-F5344CB8AC3E}">
        <p14:creationId xmlns:p14="http://schemas.microsoft.com/office/powerpoint/2010/main" val="747009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82F64D-5F40-49BC-8A21-72B8F7C08AF4}" type="datetimeFigureOut">
              <a:rPr lang="ro-RO" smtClean="0"/>
              <a:t>25.06.2019</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62D88-0648-48C4-B3C2-2C36E3AC63F0}" type="slidenum">
              <a:rPr lang="ro-RO" smtClean="0"/>
              <a:t>‹#›</a:t>
            </a:fld>
            <a:endParaRPr lang="ro-RO"/>
          </a:p>
        </p:txBody>
      </p:sp>
    </p:spTree>
    <p:extLst>
      <p:ext uri="{BB962C8B-B14F-4D97-AF65-F5344CB8AC3E}">
        <p14:creationId xmlns:p14="http://schemas.microsoft.com/office/powerpoint/2010/main" val="328847734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3.xml"/><Relationship Id="rId5" Type="http://schemas.openxmlformats.org/officeDocument/2006/relationships/image" Target="../media/image3.jpg"/><Relationship Id="rId4" Type="http://schemas.openxmlformats.org/officeDocument/2006/relationships/image" Target="../media/image2.gif"/></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2.gif"/></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u 1"/>
          <p:cNvSpPr>
            <a:spLocks noGrp="1"/>
          </p:cNvSpPr>
          <p:nvPr>
            <p:ph type="ctrTitle"/>
          </p:nvPr>
        </p:nvSpPr>
        <p:spPr>
          <a:xfrm>
            <a:off x="1524000" y="2242159"/>
            <a:ext cx="9144000" cy="1966586"/>
          </a:xfrm>
        </p:spPr>
        <p:txBody>
          <a:bodyPr>
            <a:normAutofit/>
          </a:bodyPr>
          <a:lstStyle/>
          <a:p>
            <a:r>
              <a:rPr lang="en-US" sz="3200" b="1" dirty="0" err="1">
                <a:latin typeface="Trebuchet MS" panose="020B0603020202020204" pitchFamily="34" charset="0"/>
              </a:rPr>
              <a:t>Conferinta</a:t>
            </a:r>
            <a:r>
              <a:rPr lang="en-US" sz="3200" b="1" dirty="0">
                <a:latin typeface="Trebuchet MS" panose="020B0603020202020204" pitchFamily="34" charset="0"/>
              </a:rPr>
              <a:t> de </a:t>
            </a:r>
            <a:r>
              <a:rPr lang="en-US" sz="3200" b="1" dirty="0" err="1">
                <a:latin typeface="Trebuchet MS" panose="020B0603020202020204" pitchFamily="34" charset="0"/>
              </a:rPr>
              <a:t>diseminare</a:t>
            </a:r>
            <a:r>
              <a:rPr lang="en-US" sz="3200" b="1" dirty="0">
                <a:latin typeface="Trebuchet MS" panose="020B0603020202020204" pitchFamily="34" charset="0"/>
              </a:rPr>
              <a:t> a </a:t>
            </a:r>
            <a:r>
              <a:rPr lang="en-US" sz="3200" b="1" dirty="0" err="1">
                <a:latin typeface="Trebuchet MS" panose="020B0603020202020204" pitchFamily="34" charset="0"/>
              </a:rPr>
              <a:t>rezultatelor</a:t>
            </a:r>
            <a:r>
              <a:rPr lang="en-US" sz="3200" b="1" dirty="0">
                <a:latin typeface="Trebuchet MS" panose="020B0603020202020204" pitchFamily="34" charset="0"/>
              </a:rPr>
              <a:t> </a:t>
            </a:r>
            <a:r>
              <a:rPr lang="en-US" sz="3200" b="1" dirty="0" err="1">
                <a:latin typeface="Trebuchet MS" panose="020B0603020202020204" pitchFamily="34" charset="0"/>
              </a:rPr>
              <a:t>implementarii</a:t>
            </a:r>
            <a:r>
              <a:rPr lang="en-US" sz="3200" b="1" dirty="0">
                <a:latin typeface="Trebuchet MS" panose="020B0603020202020204" pitchFamily="34" charset="0"/>
              </a:rPr>
              <a:t> </a:t>
            </a:r>
            <a:r>
              <a:rPr lang="en-US" sz="3200" b="1" dirty="0" smtClean="0">
                <a:latin typeface="Trebuchet MS" panose="020B0603020202020204" pitchFamily="34" charset="0"/>
              </a:rPr>
              <a:t>ISO 9001/2015</a:t>
            </a:r>
            <a:r>
              <a:rPr lang="ro-RO" sz="3200" b="1" dirty="0" smtClean="0">
                <a:latin typeface="Trebuchet MS" panose="020B0603020202020204" pitchFamily="34" charset="0"/>
              </a:rPr>
              <a:t/>
            </a:r>
            <a:br>
              <a:rPr lang="ro-RO" sz="3200" b="1" dirty="0" smtClean="0">
                <a:latin typeface="Trebuchet MS" panose="020B0603020202020204" pitchFamily="34" charset="0"/>
              </a:rPr>
            </a:br>
            <a:r>
              <a:rPr lang="en-US" sz="3200" b="1" dirty="0" smtClean="0">
                <a:latin typeface="Trebuchet MS" panose="020B0603020202020204" pitchFamily="34" charset="0"/>
              </a:rPr>
              <a:t>- </a:t>
            </a:r>
            <a:r>
              <a:rPr lang="ro-RO" sz="3200" b="1" dirty="0" smtClean="0">
                <a:latin typeface="Trebuchet MS" panose="020B0603020202020204" pitchFamily="34" charset="0"/>
              </a:rPr>
              <a:t>Municipiul Ploiesti</a:t>
            </a:r>
            <a:r>
              <a:rPr lang="en-US" sz="3200" b="1" dirty="0" smtClean="0">
                <a:latin typeface="Trebuchet MS" panose="020B0603020202020204" pitchFamily="34" charset="0"/>
              </a:rPr>
              <a:t> - </a:t>
            </a:r>
            <a:r>
              <a:rPr lang="ro-RO" sz="3200" b="1" dirty="0" smtClean="0">
                <a:latin typeface="Trebuchet MS" panose="020B0603020202020204" pitchFamily="34" charset="0"/>
              </a:rPr>
              <a:t/>
            </a:r>
            <a:br>
              <a:rPr lang="ro-RO" sz="3200" b="1" dirty="0" smtClean="0">
                <a:latin typeface="Trebuchet MS" panose="020B0603020202020204" pitchFamily="34" charset="0"/>
              </a:rPr>
            </a:br>
            <a:r>
              <a:rPr lang="en-US" sz="3200" b="1" dirty="0" smtClean="0">
                <a:latin typeface="Trebuchet MS" panose="020B0603020202020204" pitchFamily="34" charset="0"/>
              </a:rPr>
              <a:t>25</a:t>
            </a:r>
            <a:r>
              <a:rPr lang="ro-RO" sz="3200" b="1" dirty="0" smtClean="0">
                <a:latin typeface="Trebuchet MS" panose="020B0603020202020204" pitchFamily="34" charset="0"/>
              </a:rPr>
              <a:t> </a:t>
            </a:r>
            <a:r>
              <a:rPr lang="en-US" sz="3200" b="1" dirty="0" err="1" smtClean="0">
                <a:latin typeface="Trebuchet MS" panose="020B0603020202020204" pitchFamily="34" charset="0"/>
              </a:rPr>
              <a:t>iunie</a:t>
            </a:r>
            <a:r>
              <a:rPr lang="ro-RO" sz="3200" b="1" dirty="0" smtClean="0">
                <a:latin typeface="Trebuchet MS" panose="020B0603020202020204" pitchFamily="34" charset="0"/>
              </a:rPr>
              <a:t> 2019</a:t>
            </a:r>
            <a:endParaRPr lang="ro-RO" sz="3200" b="1" dirty="0">
              <a:latin typeface="Trebuchet MS" panose="020B0603020202020204" pitchFamily="34" charset="0"/>
            </a:endParaRPr>
          </a:p>
        </p:txBody>
      </p:sp>
      <p:pic>
        <p:nvPicPr>
          <p:cNvPr id="5" name="Picture 4" descr="Header A4 Portrait.png"/>
          <p:cNvPicPr/>
          <p:nvPr/>
        </p:nvPicPr>
        <p:blipFill>
          <a:blip r:embed="rId3"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5895022" y="5405187"/>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5210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6662" y="1099930"/>
            <a:ext cx="9326880" cy="669936"/>
          </a:xfrm>
        </p:spPr>
        <p:txBody>
          <a:bodyPr>
            <a:normAutofit/>
          </a:bodyPr>
          <a:lstStyle/>
          <a:p>
            <a:pPr algn="ctr"/>
            <a:r>
              <a:rPr lang="en-US" sz="2800" b="1" dirty="0" err="1" smtClean="0">
                <a:latin typeface="Trebuchet MS" panose="020B0603020202020204" pitchFamily="34" charset="0"/>
              </a:rPr>
              <a:t>Avantajele</a:t>
            </a:r>
            <a:r>
              <a:rPr lang="en-US" sz="2800" b="1" dirty="0" smtClean="0">
                <a:latin typeface="Trebuchet MS" panose="020B0603020202020204" pitchFamily="34" charset="0"/>
              </a:rPr>
              <a:t> </a:t>
            </a:r>
            <a:r>
              <a:rPr lang="en-US" sz="2800" b="1" dirty="0">
                <a:latin typeface="Trebuchet MS" panose="020B0603020202020204" pitchFamily="34" charset="0"/>
              </a:rPr>
              <a:t>ISO 9001:2015</a:t>
            </a:r>
          </a:p>
        </p:txBody>
      </p:sp>
      <p:sp>
        <p:nvSpPr>
          <p:cNvPr id="7" name="Content Placeholder 6"/>
          <p:cNvSpPr>
            <a:spLocks noGrp="1"/>
          </p:cNvSpPr>
          <p:nvPr>
            <p:ph idx="1"/>
          </p:nvPr>
        </p:nvSpPr>
        <p:spPr>
          <a:xfrm>
            <a:off x="838200" y="1679172"/>
            <a:ext cx="10515600" cy="4139738"/>
          </a:xfrm>
        </p:spPr>
        <p:txBody>
          <a:bodyPr>
            <a:normAutofit/>
          </a:bodyPr>
          <a:lstStyle/>
          <a:p>
            <a:r>
              <a:rPr lang="en-US" sz="1600" dirty="0" err="1">
                <a:latin typeface="Trebuchet MS" panose="020B0603020202020204" pitchFamily="34" charset="0"/>
              </a:rPr>
              <a:t>Printre</a:t>
            </a:r>
            <a:r>
              <a:rPr lang="en-US" sz="1600" dirty="0">
                <a:latin typeface="Trebuchet MS" panose="020B0603020202020204" pitchFamily="34" charset="0"/>
              </a:rPr>
              <a:t> </a:t>
            </a:r>
            <a:r>
              <a:rPr lang="en-US" sz="1600" dirty="0" err="1">
                <a:latin typeface="Trebuchet MS" panose="020B0603020202020204" pitchFamily="34" charset="0"/>
              </a:rPr>
              <a:t>avantajele</a:t>
            </a:r>
            <a:r>
              <a:rPr lang="en-US" sz="1600" dirty="0">
                <a:latin typeface="Trebuchet MS" panose="020B0603020202020204" pitchFamily="34" charset="0"/>
              </a:rPr>
              <a:t> </a:t>
            </a:r>
            <a:r>
              <a:rPr lang="en-US" sz="1600" dirty="0" err="1">
                <a:latin typeface="Trebuchet MS" panose="020B0603020202020204" pitchFamily="34" charset="0"/>
              </a:rPr>
              <a:t>implementarii</a:t>
            </a:r>
            <a:r>
              <a:rPr lang="en-US" sz="1600" dirty="0">
                <a:latin typeface="Trebuchet MS" panose="020B0603020202020204" pitchFamily="34" charset="0"/>
              </a:rPr>
              <a:t> </a:t>
            </a:r>
            <a:r>
              <a:rPr lang="en-US" sz="1600" dirty="0" err="1">
                <a:latin typeface="Trebuchet MS" panose="020B0603020202020204" pitchFamily="34" charset="0"/>
              </a:rPr>
              <a:t>sistemului</a:t>
            </a:r>
            <a:r>
              <a:rPr lang="en-US" sz="1600" dirty="0">
                <a:latin typeface="Trebuchet MS" panose="020B0603020202020204" pitchFamily="34" charset="0"/>
              </a:rPr>
              <a:t> de management al </a:t>
            </a:r>
            <a:r>
              <a:rPr lang="en-US" sz="1600" dirty="0" err="1">
                <a:latin typeface="Trebuchet MS" panose="020B0603020202020204" pitchFamily="34" charset="0"/>
              </a:rPr>
              <a:t>calitatii</a:t>
            </a:r>
            <a:r>
              <a:rPr lang="en-US" sz="1600" dirty="0">
                <a:latin typeface="Trebuchet MS" panose="020B0603020202020204" pitchFamily="34" charset="0"/>
              </a:rPr>
              <a:t> ISO 9001:2015, se </a:t>
            </a:r>
            <a:r>
              <a:rPr lang="en-US" sz="1600" dirty="0" err="1">
                <a:latin typeface="Trebuchet MS" panose="020B0603020202020204" pitchFamily="34" charset="0"/>
              </a:rPr>
              <a:t>numara</a:t>
            </a:r>
            <a:r>
              <a:rPr lang="en-US" sz="1600" dirty="0">
                <a:latin typeface="Trebuchet MS" panose="020B0603020202020204" pitchFamily="34" charset="0"/>
              </a:rPr>
              <a:t> </a:t>
            </a:r>
            <a:r>
              <a:rPr lang="en-US" sz="1600" dirty="0" err="1">
                <a:latin typeface="Trebuchet MS" panose="020B0603020202020204" pitchFamily="34" charset="0"/>
              </a:rPr>
              <a:t>urmatoarele</a:t>
            </a:r>
            <a:r>
              <a:rPr lang="en-US" sz="1600" dirty="0">
                <a:latin typeface="Trebuchet MS" panose="020B0603020202020204" pitchFamily="34" charset="0"/>
              </a:rPr>
              <a:t>: </a:t>
            </a:r>
            <a:endParaRPr lang="en-US" sz="1600" dirty="0" smtClean="0">
              <a:latin typeface="Trebuchet MS" panose="020B0603020202020204" pitchFamily="34" charset="0"/>
            </a:endParaRPr>
          </a:p>
          <a:p>
            <a:pPr>
              <a:buFontTx/>
              <a:buChar char="-"/>
            </a:pPr>
            <a:r>
              <a:rPr lang="en-US" sz="1600" dirty="0" err="1" smtClean="0">
                <a:latin typeface="Trebuchet MS" panose="020B0603020202020204" pitchFamily="34" charset="0"/>
              </a:rPr>
              <a:t>cresterea</a:t>
            </a:r>
            <a:r>
              <a:rPr lang="en-US" sz="1600" dirty="0" smtClean="0">
                <a:latin typeface="Trebuchet MS" panose="020B0603020202020204" pitchFamily="34" charset="0"/>
              </a:rPr>
              <a:t> </a:t>
            </a:r>
            <a:r>
              <a:rPr lang="en-US" sz="1600" dirty="0" err="1">
                <a:latin typeface="Trebuchet MS" panose="020B0603020202020204" pitchFamily="34" charset="0"/>
              </a:rPr>
              <a:t>eficacitatii</a:t>
            </a:r>
            <a:r>
              <a:rPr lang="en-US" sz="1600" dirty="0">
                <a:latin typeface="Trebuchet MS" panose="020B0603020202020204" pitchFamily="34" charset="0"/>
              </a:rPr>
              <a:t> </a:t>
            </a:r>
            <a:r>
              <a:rPr lang="en-US" sz="1600" dirty="0" err="1">
                <a:latin typeface="Trebuchet MS" panose="020B0603020202020204" pitchFamily="34" charset="0"/>
              </a:rPr>
              <a:t>prin</a:t>
            </a:r>
            <a:r>
              <a:rPr lang="en-US" sz="1600" dirty="0">
                <a:latin typeface="Trebuchet MS" panose="020B0603020202020204" pitchFamily="34" charset="0"/>
              </a:rPr>
              <a:t> </a:t>
            </a:r>
            <a:r>
              <a:rPr lang="en-US" sz="1600" dirty="0" err="1" smtClean="0">
                <a:latin typeface="Trebuchet MS" panose="020B0603020202020204" pitchFamily="34" charset="0"/>
              </a:rPr>
              <a:t>imbunatatirea</a:t>
            </a:r>
            <a:r>
              <a:rPr lang="en-US" sz="1600" dirty="0" smtClean="0">
                <a:latin typeface="Trebuchet MS" panose="020B0603020202020204" pitchFamily="34" charset="0"/>
              </a:rPr>
              <a:t> </a:t>
            </a:r>
            <a:r>
              <a:rPr lang="en-US" sz="1600" dirty="0" err="1">
                <a:latin typeface="Trebuchet MS" panose="020B0603020202020204" pitchFamily="34" charset="0"/>
              </a:rPr>
              <a:t>proceselor</a:t>
            </a:r>
            <a:r>
              <a:rPr lang="en-US" sz="1600" dirty="0">
                <a:latin typeface="Trebuchet MS" panose="020B0603020202020204" pitchFamily="34" charset="0"/>
              </a:rPr>
              <a:t>; </a:t>
            </a:r>
            <a:endParaRPr lang="en-US" sz="1600" dirty="0" smtClean="0">
              <a:latin typeface="Trebuchet MS" panose="020B0603020202020204" pitchFamily="34" charset="0"/>
            </a:endParaRPr>
          </a:p>
          <a:p>
            <a:pPr>
              <a:buFontTx/>
              <a:buChar char="-"/>
            </a:pPr>
            <a:r>
              <a:rPr lang="en-US" sz="1600" dirty="0" err="1" smtClean="0">
                <a:latin typeface="Trebuchet MS" panose="020B0603020202020204" pitchFamily="34" charset="0"/>
              </a:rPr>
              <a:t>imbunatatirea</a:t>
            </a:r>
            <a:r>
              <a:rPr lang="en-US" sz="1600" dirty="0" smtClean="0">
                <a:latin typeface="Trebuchet MS" panose="020B0603020202020204" pitchFamily="34" charset="0"/>
              </a:rPr>
              <a:t> </a:t>
            </a:r>
            <a:r>
              <a:rPr lang="en-US" sz="1600" dirty="0" err="1">
                <a:latin typeface="Trebuchet MS" panose="020B0603020202020204" pitchFamily="34" charset="0"/>
              </a:rPr>
              <a:t>calitatii</a:t>
            </a:r>
            <a:r>
              <a:rPr lang="en-US" sz="1600" dirty="0">
                <a:latin typeface="Trebuchet MS" panose="020B0603020202020204" pitchFamily="34" charset="0"/>
              </a:rPr>
              <a:t>, </a:t>
            </a:r>
            <a:r>
              <a:rPr lang="en-US" sz="1600" dirty="0" err="1">
                <a:latin typeface="Trebuchet MS" panose="020B0603020202020204" pitchFamily="34" charset="0"/>
              </a:rPr>
              <a:t>serviciilor</a:t>
            </a:r>
            <a:r>
              <a:rPr lang="en-US" sz="1600" dirty="0">
                <a:latin typeface="Trebuchet MS" panose="020B0603020202020204" pitchFamily="34" charset="0"/>
              </a:rPr>
              <a:t>, </a:t>
            </a:r>
            <a:r>
              <a:rPr lang="en-US" sz="1600" dirty="0" err="1">
                <a:latin typeface="Trebuchet MS" panose="020B0603020202020204" pitchFamily="34" charset="0"/>
              </a:rPr>
              <a:t>costurilor</a:t>
            </a:r>
            <a:r>
              <a:rPr lang="en-US" sz="1600" dirty="0">
                <a:latin typeface="Trebuchet MS" panose="020B0603020202020204" pitchFamily="34" charset="0"/>
              </a:rPr>
              <a:t> </a:t>
            </a:r>
            <a:r>
              <a:rPr lang="en-US" sz="1600" dirty="0" err="1">
                <a:latin typeface="Trebuchet MS" panose="020B0603020202020204" pitchFamily="34" charset="0"/>
              </a:rPr>
              <a:t>si</a:t>
            </a:r>
            <a:r>
              <a:rPr lang="en-US" sz="1600" dirty="0">
                <a:latin typeface="Trebuchet MS" panose="020B0603020202020204" pitchFamily="34" charset="0"/>
              </a:rPr>
              <a:t> a </a:t>
            </a:r>
            <a:r>
              <a:rPr lang="en-US" sz="1600" dirty="0" err="1" smtClean="0">
                <a:latin typeface="Trebuchet MS" panose="020B0603020202020204" pitchFamily="34" charset="0"/>
              </a:rPr>
              <a:t>tehnologiei</a:t>
            </a:r>
            <a:r>
              <a:rPr lang="en-US" sz="1600" dirty="0">
                <a:latin typeface="Trebuchet MS" panose="020B0603020202020204" pitchFamily="34" charset="0"/>
              </a:rPr>
              <a:t>; </a:t>
            </a:r>
            <a:endParaRPr lang="en-US" sz="1600" dirty="0" smtClean="0">
              <a:latin typeface="Trebuchet MS" panose="020B0603020202020204" pitchFamily="34" charset="0"/>
            </a:endParaRPr>
          </a:p>
          <a:p>
            <a:pPr>
              <a:buFontTx/>
              <a:buChar char="-"/>
            </a:pPr>
            <a:r>
              <a:rPr lang="en-US" sz="1600" dirty="0" err="1" smtClean="0">
                <a:latin typeface="Trebuchet MS" panose="020B0603020202020204" pitchFamily="34" charset="0"/>
              </a:rPr>
              <a:t>reducerea</a:t>
            </a:r>
            <a:r>
              <a:rPr lang="en-US" sz="1600" dirty="0" smtClean="0">
                <a:latin typeface="Trebuchet MS" panose="020B0603020202020204" pitchFamily="34" charset="0"/>
              </a:rPr>
              <a:t> </a:t>
            </a:r>
            <a:r>
              <a:rPr lang="en-US" sz="1600" dirty="0" err="1">
                <a:latin typeface="Trebuchet MS" panose="020B0603020202020204" pitchFamily="34" charset="0"/>
              </a:rPr>
              <a:t>semnificativa</a:t>
            </a:r>
            <a:r>
              <a:rPr lang="en-US" sz="1600" dirty="0">
                <a:latin typeface="Trebuchet MS" panose="020B0603020202020204" pitchFamily="34" charset="0"/>
              </a:rPr>
              <a:t> a </a:t>
            </a:r>
            <a:r>
              <a:rPr lang="en-US" sz="1600" dirty="0" err="1">
                <a:latin typeface="Trebuchet MS" panose="020B0603020202020204" pitchFamily="34" charset="0"/>
              </a:rPr>
              <a:t>costurilor</a:t>
            </a:r>
            <a:r>
              <a:rPr lang="en-US" sz="1600" dirty="0">
                <a:latin typeface="Trebuchet MS" panose="020B0603020202020204" pitchFamily="34" charset="0"/>
              </a:rPr>
              <a:t>; </a:t>
            </a:r>
            <a:endParaRPr lang="en-US" sz="1600" dirty="0" smtClean="0">
              <a:latin typeface="Trebuchet MS" panose="020B0603020202020204" pitchFamily="34" charset="0"/>
            </a:endParaRPr>
          </a:p>
          <a:p>
            <a:pPr>
              <a:buFontTx/>
              <a:buChar char="-"/>
            </a:pPr>
            <a:r>
              <a:rPr lang="en-US" sz="1600" dirty="0" err="1" smtClean="0">
                <a:latin typeface="Trebuchet MS" panose="020B0603020202020204" pitchFamily="34" charset="0"/>
              </a:rPr>
              <a:t>cresterea</a:t>
            </a:r>
            <a:r>
              <a:rPr lang="en-US" sz="1600" dirty="0" smtClean="0">
                <a:latin typeface="Trebuchet MS" panose="020B0603020202020204" pitchFamily="34" charset="0"/>
              </a:rPr>
              <a:t> </a:t>
            </a:r>
            <a:r>
              <a:rPr lang="en-US" sz="1600" dirty="0" err="1">
                <a:latin typeface="Trebuchet MS" panose="020B0603020202020204" pitchFamily="34" charset="0"/>
              </a:rPr>
              <a:t>competitivitatii</a:t>
            </a:r>
            <a:r>
              <a:rPr lang="en-US" sz="1600" dirty="0">
                <a:latin typeface="Trebuchet MS" panose="020B0603020202020204" pitchFamily="34" charset="0"/>
              </a:rPr>
              <a:t>; </a:t>
            </a:r>
            <a:endParaRPr lang="en-US" sz="1600" dirty="0" smtClean="0">
              <a:latin typeface="Trebuchet MS" panose="020B0603020202020204" pitchFamily="34" charset="0"/>
            </a:endParaRPr>
          </a:p>
          <a:p>
            <a:pPr>
              <a:buFontTx/>
              <a:buChar char="-"/>
            </a:pPr>
            <a:r>
              <a:rPr lang="en-US" sz="1600" dirty="0" err="1" smtClean="0">
                <a:latin typeface="Trebuchet MS" panose="020B0603020202020204" pitchFamily="34" charset="0"/>
              </a:rPr>
              <a:t>eficienta</a:t>
            </a:r>
            <a:r>
              <a:rPr lang="en-US" sz="1600" dirty="0" smtClean="0">
                <a:latin typeface="Trebuchet MS" panose="020B0603020202020204" pitchFamily="34" charset="0"/>
              </a:rPr>
              <a:t> </a:t>
            </a:r>
            <a:r>
              <a:rPr lang="en-US" sz="1600" dirty="0" err="1">
                <a:latin typeface="Trebuchet MS" panose="020B0603020202020204" pitchFamily="34" charset="0"/>
              </a:rPr>
              <a:t>imbunatatita</a:t>
            </a:r>
            <a:r>
              <a:rPr lang="en-US" sz="1600" dirty="0">
                <a:latin typeface="Trebuchet MS" panose="020B0603020202020204" pitchFamily="34" charset="0"/>
              </a:rPr>
              <a:t> </a:t>
            </a:r>
            <a:r>
              <a:rPr lang="en-US" sz="1600" dirty="0" err="1">
                <a:latin typeface="Trebuchet MS" panose="020B0603020202020204" pitchFamily="34" charset="0"/>
              </a:rPr>
              <a:t>datorita</a:t>
            </a:r>
            <a:r>
              <a:rPr lang="en-US" sz="1600" dirty="0">
                <a:latin typeface="Trebuchet MS" panose="020B0603020202020204" pitchFamily="34" charset="0"/>
              </a:rPr>
              <a:t> </a:t>
            </a:r>
            <a:r>
              <a:rPr lang="en-US" sz="1600" dirty="0" err="1">
                <a:latin typeface="Trebuchet MS" panose="020B0603020202020204" pitchFamily="34" charset="0"/>
              </a:rPr>
              <a:t>proceselor</a:t>
            </a:r>
            <a:r>
              <a:rPr lang="en-US" sz="1600" dirty="0">
                <a:latin typeface="Trebuchet MS" panose="020B0603020202020204" pitchFamily="34" charset="0"/>
              </a:rPr>
              <a:t> </a:t>
            </a:r>
            <a:r>
              <a:rPr lang="en-US" sz="1600" dirty="0" err="1" smtClean="0">
                <a:latin typeface="Trebuchet MS" panose="020B0603020202020204" pitchFamily="34" charset="0"/>
              </a:rPr>
              <a:t>optimizate</a:t>
            </a:r>
            <a:r>
              <a:rPr lang="en-US" sz="1600" dirty="0" smtClean="0">
                <a:latin typeface="Trebuchet MS" panose="020B0603020202020204" pitchFamily="34" charset="0"/>
              </a:rPr>
              <a:t>; </a:t>
            </a:r>
          </a:p>
          <a:p>
            <a:pPr>
              <a:buFontTx/>
              <a:buChar char="-"/>
            </a:pPr>
            <a:r>
              <a:rPr lang="en-US" sz="1600" dirty="0" err="1" smtClean="0">
                <a:latin typeface="Trebuchet MS" panose="020B0603020202020204" pitchFamily="34" charset="0"/>
              </a:rPr>
              <a:t>imbunatatirea</a:t>
            </a:r>
            <a:r>
              <a:rPr lang="en-US" sz="1600" dirty="0" smtClean="0">
                <a:latin typeface="Trebuchet MS" panose="020B0603020202020204" pitchFamily="34" charset="0"/>
              </a:rPr>
              <a:t> </a:t>
            </a:r>
            <a:r>
              <a:rPr lang="en-US" sz="1600" dirty="0" err="1" smtClean="0">
                <a:latin typeface="Trebuchet MS" panose="020B0603020202020204" pitchFamily="34" charset="0"/>
              </a:rPr>
              <a:t>satisfactiei</a:t>
            </a:r>
            <a:r>
              <a:rPr lang="en-US" sz="1600" dirty="0" smtClean="0">
                <a:latin typeface="Trebuchet MS" panose="020B0603020202020204" pitchFamily="34" charset="0"/>
              </a:rPr>
              <a:t> </a:t>
            </a:r>
            <a:r>
              <a:rPr lang="en-US" sz="1600" dirty="0" err="1" smtClean="0">
                <a:latin typeface="Trebuchet MS" panose="020B0603020202020204" pitchFamily="34" charset="0"/>
              </a:rPr>
              <a:t>clientului</a:t>
            </a:r>
            <a:r>
              <a:rPr lang="en-US" sz="1600" dirty="0" smtClean="0">
                <a:latin typeface="Trebuchet MS" panose="020B0603020202020204" pitchFamily="34" charset="0"/>
              </a:rPr>
              <a:t>/</a:t>
            </a:r>
            <a:r>
              <a:rPr lang="en-US" sz="1600" dirty="0" err="1" smtClean="0">
                <a:latin typeface="Trebuchet MS" panose="020B0603020202020204" pitchFamily="34" charset="0"/>
              </a:rPr>
              <a:t>cetateanului</a:t>
            </a:r>
            <a:r>
              <a:rPr lang="en-US" sz="1600" dirty="0" smtClean="0">
                <a:latin typeface="Trebuchet MS" panose="020B0603020202020204" pitchFamily="34" charset="0"/>
              </a:rPr>
              <a:t> </a:t>
            </a:r>
            <a:r>
              <a:rPr lang="en-US" sz="1600" dirty="0" err="1">
                <a:latin typeface="Trebuchet MS" panose="020B0603020202020204" pitchFamily="34" charset="0"/>
              </a:rPr>
              <a:t>si</a:t>
            </a:r>
            <a:r>
              <a:rPr lang="en-US" sz="1600" dirty="0">
                <a:latin typeface="Trebuchet MS" panose="020B0603020202020204" pitchFamily="34" charset="0"/>
              </a:rPr>
              <a:t> a </a:t>
            </a:r>
            <a:r>
              <a:rPr lang="en-US" sz="1600" dirty="0" err="1">
                <a:latin typeface="Trebuchet MS" panose="020B0603020202020204" pitchFamily="34" charset="0"/>
              </a:rPr>
              <a:t>angajatului</a:t>
            </a:r>
            <a:r>
              <a:rPr lang="en-US" sz="1600" dirty="0" smtClean="0">
                <a:latin typeface="Trebuchet MS" panose="020B0603020202020204" pitchFamily="34" charset="0"/>
              </a:rPr>
              <a:t>;</a:t>
            </a:r>
          </a:p>
          <a:p>
            <a:pPr>
              <a:buFontTx/>
              <a:buChar char="-"/>
            </a:pPr>
            <a:r>
              <a:rPr lang="en-US" sz="1600" dirty="0" err="1" smtClean="0">
                <a:latin typeface="Trebuchet MS" panose="020B0603020202020204" pitchFamily="34" charset="0"/>
              </a:rPr>
              <a:t>reducerea</a:t>
            </a:r>
            <a:r>
              <a:rPr lang="en-US" sz="1600" dirty="0" smtClean="0">
                <a:latin typeface="Trebuchet MS" panose="020B0603020202020204" pitchFamily="34" charset="0"/>
              </a:rPr>
              <a:t> </a:t>
            </a:r>
            <a:r>
              <a:rPr lang="en-US" sz="1600" dirty="0" err="1">
                <a:latin typeface="Trebuchet MS" panose="020B0603020202020204" pitchFamily="34" charset="0"/>
              </a:rPr>
              <a:t>numarului</a:t>
            </a:r>
            <a:r>
              <a:rPr lang="en-US" sz="1600" dirty="0">
                <a:latin typeface="Trebuchet MS" panose="020B0603020202020204" pitchFamily="34" charset="0"/>
              </a:rPr>
              <a:t> de </a:t>
            </a:r>
            <a:r>
              <a:rPr lang="en-US" sz="1600" dirty="0" err="1">
                <a:latin typeface="Trebuchet MS" panose="020B0603020202020204" pitchFamily="34" charset="0"/>
              </a:rPr>
              <a:t>audituri</a:t>
            </a:r>
            <a:r>
              <a:rPr lang="en-US" sz="1600" dirty="0">
                <a:latin typeface="Trebuchet MS" panose="020B0603020202020204" pitchFamily="34" charset="0"/>
              </a:rPr>
              <a:t> interne </a:t>
            </a:r>
            <a:r>
              <a:rPr lang="en-US" sz="1600" dirty="0" err="1">
                <a:latin typeface="Trebuchet MS" panose="020B0603020202020204" pitchFamily="34" charset="0"/>
              </a:rPr>
              <a:t>si</a:t>
            </a:r>
            <a:r>
              <a:rPr lang="en-US" sz="1600" dirty="0">
                <a:latin typeface="Trebuchet MS" panose="020B0603020202020204" pitchFamily="34" charset="0"/>
              </a:rPr>
              <a:t> </a:t>
            </a:r>
            <a:r>
              <a:rPr lang="en-US" sz="1600" dirty="0" err="1">
                <a:latin typeface="Trebuchet MS" panose="020B0603020202020204" pitchFamily="34" charset="0"/>
              </a:rPr>
              <a:t>reducerea</a:t>
            </a:r>
            <a:r>
              <a:rPr lang="en-US" sz="1600" dirty="0">
                <a:latin typeface="Trebuchet MS" panose="020B0603020202020204" pitchFamily="34" charset="0"/>
              </a:rPr>
              <a:t> </a:t>
            </a:r>
            <a:r>
              <a:rPr lang="en-US" sz="1600" dirty="0" err="1">
                <a:latin typeface="Trebuchet MS" panose="020B0603020202020204" pitchFamily="34" charset="0"/>
              </a:rPr>
              <a:t>numarului</a:t>
            </a:r>
            <a:r>
              <a:rPr lang="en-US" sz="1600" dirty="0">
                <a:latin typeface="Trebuchet MS" panose="020B0603020202020204" pitchFamily="34" charset="0"/>
              </a:rPr>
              <a:t> </a:t>
            </a:r>
            <a:r>
              <a:rPr lang="en-US" sz="1600" dirty="0" err="1">
                <a:latin typeface="Trebuchet MS" panose="020B0603020202020204" pitchFamily="34" charset="0"/>
              </a:rPr>
              <a:t>neconformitatilor</a:t>
            </a:r>
            <a:r>
              <a:rPr lang="en-US" sz="1600" dirty="0">
                <a:latin typeface="Trebuchet MS" panose="020B0603020202020204" pitchFamily="34" charset="0"/>
              </a:rPr>
              <a:t>; </a:t>
            </a:r>
            <a:endParaRPr lang="en-US" sz="1600" dirty="0" smtClean="0">
              <a:latin typeface="Trebuchet MS" panose="020B0603020202020204" pitchFamily="34" charset="0"/>
            </a:endParaRPr>
          </a:p>
          <a:p>
            <a:pPr>
              <a:buFontTx/>
              <a:buChar char="-"/>
            </a:pPr>
            <a:r>
              <a:rPr lang="en-US" sz="1600" dirty="0" err="1" smtClean="0">
                <a:latin typeface="Trebuchet MS" panose="020B0603020202020204" pitchFamily="34" charset="0"/>
              </a:rPr>
              <a:t>motivarea</a:t>
            </a:r>
            <a:r>
              <a:rPr lang="en-US" sz="1600" dirty="0" smtClean="0">
                <a:latin typeface="Trebuchet MS" panose="020B0603020202020204" pitchFamily="34" charset="0"/>
              </a:rPr>
              <a:t> </a:t>
            </a:r>
            <a:r>
              <a:rPr lang="en-US" sz="1600" dirty="0" err="1">
                <a:latin typeface="Trebuchet MS" panose="020B0603020202020204" pitchFamily="34" charset="0"/>
              </a:rPr>
              <a:t>personalului</a:t>
            </a:r>
            <a:r>
              <a:rPr lang="en-US" sz="1600" dirty="0">
                <a:latin typeface="Trebuchet MS" panose="020B0603020202020204" pitchFamily="34" charset="0"/>
              </a:rPr>
              <a:t>. </a:t>
            </a:r>
            <a:endParaRPr lang="en-US" sz="1600" dirty="0" smtClean="0">
              <a:latin typeface="Trebuchet MS" panose="020B0603020202020204" pitchFamily="34" charset="0"/>
            </a:endParaRPr>
          </a:p>
          <a:p>
            <a:pPr marL="0" indent="0" algn="ctr">
              <a:buNone/>
            </a:pPr>
            <a:r>
              <a:rPr lang="en-US" sz="1600" i="1" dirty="0" err="1" smtClean="0">
                <a:latin typeface="Trebuchet MS" panose="020B0603020202020204" pitchFamily="34" charset="0"/>
              </a:rPr>
              <a:t>Sistemul</a:t>
            </a:r>
            <a:r>
              <a:rPr lang="en-US" sz="1600" i="1" dirty="0" smtClean="0">
                <a:latin typeface="Trebuchet MS" panose="020B0603020202020204" pitchFamily="34" charset="0"/>
              </a:rPr>
              <a:t> </a:t>
            </a:r>
            <a:r>
              <a:rPr lang="en-US" sz="1600" i="1" dirty="0">
                <a:latin typeface="Trebuchet MS" panose="020B0603020202020204" pitchFamily="34" charset="0"/>
              </a:rPr>
              <a:t>de management al </a:t>
            </a:r>
            <a:r>
              <a:rPr lang="en-US" sz="1600" i="1" dirty="0" err="1">
                <a:latin typeface="Trebuchet MS" panose="020B0603020202020204" pitchFamily="34" charset="0"/>
              </a:rPr>
              <a:t>calitatii</a:t>
            </a:r>
            <a:r>
              <a:rPr lang="en-US" sz="1600" i="1" dirty="0">
                <a:latin typeface="Trebuchet MS" panose="020B0603020202020204" pitchFamily="34" charset="0"/>
              </a:rPr>
              <a:t>, </a:t>
            </a:r>
            <a:r>
              <a:rPr lang="en-US" sz="1600" i="1" dirty="0" err="1">
                <a:latin typeface="Trebuchet MS" panose="020B0603020202020204" pitchFamily="34" charset="0"/>
              </a:rPr>
              <a:t>certificat</a:t>
            </a:r>
            <a:r>
              <a:rPr lang="en-US" sz="1600" i="1" dirty="0">
                <a:latin typeface="Trebuchet MS" panose="020B0603020202020204" pitchFamily="34" charset="0"/>
              </a:rPr>
              <a:t> la </a:t>
            </a:r>
            <a:r>
              <a:rPr lang="en-US" sz="1600" i="1" dirty="0" err="1">
                <a:latin typeface="Trebuchet MS" panose="020B0603020202020204" pitchFamily="34" charset="0"/>
              </a:rPr>
              <a:t>nivelul</a:t>
            </a:r>
            <a:r>
              <a:rPr lang="en-US" sz="1600" i="1" dirty="0">
                <a:latin typeface="Trebuchet MS" panose="020B0603020202020204" pitchFamily="34" charset="0"/>
              </a:rPr>
              <a:t> </a:t>
            </a:r>
            <a:r>
              <a:rPr lang="en-US" sz="1600" i="1" dirty="0" err="1">
                <a:latin typeface="Trebuchet MS" panose="020B0603020202020204" pitchFamily="34" charset="0"/>
              </a:rPr>
              <a:t>Municipiului</a:t>
            </a:r>
            <a:r>
              <a:rPr lang="en-US" sz="1600" i="1" dirty="0">
                <a:latin typeface="Trebuchet MS" panose="020B0603020202020204" pitchFamily="34" charset="0"/>
              </a:rPr>
              <a:t> Ploiesti </a:t>
            </a:r>
            <a:r>
              <a:rPr lang="en-US" sz="1600" i="1" dirty="0" err="1">
                <a:latin typeface="Trebuchet MS" panose="020B0603020202020204" pitchFamily="34" charset="0"/>
              </a:rPr>
              <a:t>si</a:t>
            </a:r>
            <a:r>
              <a:rPr lang="en-US" sz="1600" i="1" dirty="0">
                <a:latin typeface="Trebuchet MS" panose="020B0603020202020204" pitchFamily="34" charset="0"/>
              </a:rPr>
              <a:t> a </a:t>
            </a:r>
            <a:r>
              <a:rPr lang="en-US" sz="1600" i="1" dirty="0" err="1">
                <a:latin typeface="Trebuchet MS" panose="020B0603020202020204" pitchFamily="34" charset="0"/>
              </a:rPr>
              <a:t>serviciilor</a:t>
            </a:r>
            <a:r>
              <a:rPr lang="en-US" sz="1600" i="1" dirty="0">
                <a:latin typeface="Trebuchet MS" panose="020B0603020202020204" pitchFamily="34" charset="0"/>
              </a:rPr>
              <a:t> </a:t>
            </a:r>
            <a:r>
              <a:rPr lang="en-US" sz="1600" i="1" dirty="0" err="1">
                <a:latin typeface="Trebuchet MS" panose="020B0603020202020204" pitchFamily="34" charset="0"/>
              </a:rPr>
              <a:t>descentralizate</a:t>
            </a:r>
            <a:r>
              <a:rPr lang="en-US" sz="1600" i="1" dirty="0">
                <a:latin typeface="Trebuchet MS" panose="020B0603020202020204" pitchFamily="34" charset="0"/>
              </a:rPr>
              <a:t> </a:t>
            </a:r>
            <a:r>
              <a:rPr lang="en-US" sz="1600" i="1" dirty="0" err="1">
                <a:latin typeface="Trebuchet MS" panose="020B0603020202020204" pitchFamily="34" charset="0"/>
              </a:rPr>
              <a:t>si</a:t>
            </a:r>
            <a:r>
              <a:rPr lang="en-US" sz="1600" i="1" dirty="0">
                <a:latin typeface="Trebuchet MS" panose="020B0603020202020204" pitchFamily="34" charset="0"/>
              </a:rPr>
              <a:t> </a:t>
            </a:r>
            <a:r>
              <a:rPr lang="en-US" sz="1600" i="1" dirty="0" err="1">
                <a:latin typeface="Trebuchet MS" panose="020B0603020202020204" pitchFamily="34" charset="0"/>
              </a:rPr>
              <a:t>subordonate</a:t>
            </a:r>
            <a:r>
              <a:rPr lang="en-US" sz="1600" i="1" dirty="0">
                <a:latin typeface="Trebuchet MS" panose="020B0603020202020204" pitchFamily="34" charset="0"/>
              </a:rPr>
              <a:t>, </a:t>
            </a:r>
            <a:r>
              <a:rPr lang="en-US" sz="1600" i="1" dirty="0" err="1">
                <a:latin typeface="Trebuchet MS" panose="020B0603020202020204" pitchFamily="34" charset="0"/>
              </a:rPr>
              <a:t>va</a:t>
            </a:r>
            <a:r>
              <a:rPr lang="en-US" sz="1600" i="1" dirty="0">
                <a:latin typeface="Trebuchet MS" panose="020B0603020202020204" pitchFamily="34" charset="0"/>
              </a:rPr>
              <a:t> </a:t>
            </a:r>
            <a:r>
              <a:rPr lang="en-US" sz="1600" i="1" dirty="0" err="1">
                <a:latin typeface="Trebuchet MS" panose="020B0603020202020204" pitchFamily="34" charset="0"/>
              </a:rPr>
              <a:t>acoperi</a:t>
            </a:r>
            <a:r>
              <a:rPr lang="en-US" sz="1600" i="1" dirty="0">
                <a:latin typeface="Trebuchet MS" panose="020B0603020202020204" pitchFamily="34" charset="0"/>
              </a:rPr>
              <a:t> </a:t>
            </a:r>
            <a:r>
              <a:rPr lang="en-US" sz="1600" i="1" dirty="0" err="1">
                <a:latin typeface="Trebuchet MS" panose="020B0603020202020204" pitchFamily="34" charset="0"/>
              </a:rPr>
              <a:t>toate</a:t>
            </a:r>
            <a:r>
              <a:rPr lang="en-US" sz="1600" i="1" dirty="0">
                <a:latin typeface="Trebuchet MS" panose="020B0603020202020204" pitchFamily="34" charset="0"/>
              </a:rPr>
              <a:t> </a:t>
            </a:r>
            <a:r>
              <a:rPr lang="en-US" sz="1600" i="1" dirty="0" err="1">
                <a:latin typeface="Trebuchet MS" panose="020B0603020202020204" pitchFamily="34" charset="0"/>
              </a:rPr>
              <a:t>procesele</a:t>
            </a:r>
            <a:r>
              <a:rPr lang="en-US" sz="1600" i="1" dirty="0">
                <a:latin typeface="Trebuchet MS" panose="020B0603020202020204" pitchFamily="34" charset="0"/>
              </a:rPr>
              <a:t> care </a:t>
            </a:r>
            <a:r>
              <a:rPr lang="en-US" sz="1600" i="1" dirty="0" err="1">
                <a:latin typeface="Trebuchet MS" panose="020B0603020202020204" pitchFamily="34" charset="0"/>
              </a:rPr>
              <a:t>concura</a:t>
            </a:r>
            <a:r>
              <a:rPr lang="en-US" sz="1600" i="1" dirty="0">
                <a:latin typeface="Trebuchet MS" panose="020B0603020202020204" pitchFamily="34" charset="0"/>
              </a:rPr>
              <a:t> la </a:t>
            </a:r>
            <a:r>
              <a:rPr lang="en-US" sz="1600" i="1" dirty="0" err="1">
                <a:latin typeface="Trebuchet MS" panose="020B0603020202020204" pitchFamily="34" charset="0"/>
              </a:rPr>
              <a:t>realizarea</a:t>
            </a:r>
            <a:r>
              <a:rPr lang="en-US" sz="1600" i="1" dirty="0">
                <a:latin typeface="Trebuchet MS" panose="020B0603020202020204" pitchFamily="34" charset="0"/>
              </a:rPr>
              <a:t> </a:t>
            </a:r>
            <a:r>
              <a:rPr lang="en-US" sz="1600" i="1" dirty="0" err="1">
                <a:latin typeface="Trebuchet MS" panose="020B0603020202020204" pitchFamily="34" charset="0"/>
              </a:rPr>
              <a:t>unui</a:t>
            </a:r>
            <a:r>
              <a:rPr lang="en-US" sz="1600" i="1" dirty="0">
                <a:latin typeface="Trebuchet MS" panose="020B0603020202020204" pitchFamily="34" charset="0"/>
              </a:rPr>
              <a:t> </a:t>
            </a:r>
            <a:r>
              <a:rPr lang="en-US" sz="1600" i="1" dirty="0" err="1">
                <a:latin typeface="Trebuchet MS" panose="020B0603020202020204" pitchFamily="34" charset="0"/>
              </a:rPr>
              <a:t>serviciu</a:t>
            </a:r>
            <a:r>
              <a:rPr lang="en-US" sz="1600" i="1" dirty="0">
                <a:latin typeface="Trebuchet MS" panose="020B0603020202020204" pitchFamily="34" charset="0"/>
              </a:rPr>
              <a:t> public de </a:t>
            </a:r>
            <a:r>
              <a:rPr lang="en-US" sz="1600" i="1" dirty="0" err="1">
                <a:latin typeface="Trebuchet MS" panose="020B0603020202020204" pitchFamily="34" charset="0"/>
              </a:rPr>
              <a:t>calitate</a:t>
            </a:r>
            <a:r>
              <a:rPr lang="en-US" sz="1600" i="1" dirty="0">
                <a:latin typeface="Trebuchet MS" panose="020B0603020202020204" pitchFamily="34" charset="0"/>
              </a:rPr>
              <a:t> </a:t>
            </a:r>
            <a:r>
              <a:rPr lang="en-US" sz="1600" i="1" dirty="0" err="1">
                <a:latin typeface="Trebuchet MS" panose="020B0603020202020204" pitchFamily="34" charset="0"/>
              </a:rPr>
              <a:t>si</a:t>
            </a:r>
            <a:r>
              <a:rPr lang="en-US" sz="1600" i="1" dirty="0">
                <a:latin typeface="Trebuchet MS" panose="020B0603020202020204" pitchFamily="34" charset="0"/>
              </a:rPr>
              <a:t> se </a:t>
            </a:r>
            <a:r>
              <a:rPr lang="en-US" sz="1600" i="1" dirty="0" err="1">
                <a:latin typeface="Trebuchet MS" panose="020B0603020202020204" pitchFamily="34" charset="0"/>
              </a:rPr>
              <a:t>aplica</a:t>
            </a:r>
            <a:r>
              <a:rPr lang="en-US" sz="1600" i="1" dirty="0">
                <a:latin typeface="Trebuchet MS" panose="020B0603020202020204" pitchFamily="34" charset="0"/>
              </a:rPr>
              <a:t> </a:t>
            </a:r>
            <a:r>
              <a:rPr lang="en-US" sz="1600" i="1" dirty="0" err="1" smtClean="0">
                <a:latin typeface="Trebuchet MS" panose="020B0603020202020204" pitchFamily="34" charset="0"/>
              </a:rPr>
              <a:t>tuturor</a:t>
            </a:r>
            <a:r>
              <a:rPr lang="en-US" sz="1600" i="1" dirty="0" smtClean="0">
                <a:latin typeface="Trebuchet MS" panose="020B0603020202020204" pitchFamily="34" charset="0"/>
              </a:rPr>
              <a:t> </a:t>
            </a:r>
            <a:r>
              <a:rPr lang="en-US" sz="1600" i="1" dirty="0" err="1" smtClean="0">
                <a:latin typeface="Trebuchet MS" panose="020B0603020202020204" pitchFamily="34" charset="0"/>
              </a:rPr>
              <a:t>structurilor</a:t>
            </a:r>
            <a:r>
              <a:rPr lang="en-US" sz="1600" i="1" dirty="0" smtClean="0">
                <a:latin typeface="Trebuchet MS" panose="020B0603020202020204" pitchFamily="34" charset="0"/>
              </a:rPr>
              <a:t> </a:t>
            </a:r>
            <a:r>
              <a:rPr lang="en-US" sz="1600" i="1" dirty="0" err="1">
                <a:latin typeface="Trebuchet MS" panose="020B0603020202020204" pitchFamily="34" charset="0"/>
              </a:rPr>
              <a:t>organizatorice</a:t>
            </a:r>
            <a:r>
              <a:rPr lang="en-US" sz="1600" i="1" dirty="0">
                <a:latin typeface="Trebuchet MS" panose="020B0603020202020204" pitchFamily="34" charset="0"/>
              </a:rPr>
              <a:t> </a:t>
            </a:r>
            <a:r>
              <a:rPr lang="en-US" sz="1600" i="1" dirty="0" err="1">
                <a:latin typeface="Trebuchet MS" panose="020B0603020202020204" pitchFamily="34" charset="0"/>
              </a:rPr>
              <a:t>aferente</a:t>
            </a:r>
            <a:r>
              <a:rPr lang="en-US" sz="1600" i="1" dirty="0">
                <a:latin typeface="Trebuchet MS" panose="020B0603020202020204" pitchFamily="34" charset="0"/>
              </a:rPr>
              <a:t>.</a:t>
            </a: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895022" y="5737696"/>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1438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2332382" y="1217051"/>
            <a:ext cx="6038534" cy="872507"/>
          </a:xfrm>
        </p:spPr>
        <p:txBody>
          <a:bodyPr>
            <a:noAutofit/>
          </a:bodyPr>
          <a:lstStyle/>
          <a:p>
            <a:pPr algn="ctr">
              <a:lnSpc>
                <a:spcPct val="100000"/>
              </a:lnSpc>
            </a:pPr>
            <a:r>
              <a:rPr lang="it-IT" sz="2400" b="1" dirty="0" smtClean="0">
                <a:latin typeface="Trebuchet MS" panose="020B0603020202020204" pitchFamily="34" charset="0"/>
              </a:rPr>
              <a:t>Certificarea Sistemului de management al calitatii</a:t>
            </a:r>
            <a:endParaRPr lang="it-IT" sz="2400" b="1" dirty="0">
              <a:latin typeface="Trebuchet MS" panose="020B0603020202020204" pitchFamily="34" charset="0"/>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811183193"/>
              </p:ext>
            </p:extLst>
          </p:nvPr>
        </p:nvGraphicFramePr>
        <p:xfrm>
          <a:off x="2044930" y="2277686"/>
          <a:ext cx="8063345" cy="3449783"/>
        </p:xfrm>
        <a:graphic>
          <a:graphicData uri="http://schemas.openxmlformats.org/drawingml/2006/table">
            <a:tbl>
              <a:tblPr>
                <a:tableStyleId>{5C22544A-7EE6-4342-B048-85BDC9FD1C3A}</a:tableStyleId>
              </a:tblPr>
              <a:tblGrid>
                <a:gridCol w="8063345">
                  <a:extLst>
                    <a:ext uri="{9D8B030D-6E8A-4147-A177-3AD203B41FA5}">
                      <a16:colId xmlns:a16="http://schemas.microsoft.com/office/drawing/2014/main" val="1127119572"/>
                    </a:ext>
                  </a:extLst>
                </a:gridCol>
              </a:tblGrid>
              <a:tr h="3449783">
                <a:tc>
                  <a:txBody>
                    <a:bodyPr/>
                    <a:lstStyle/>
                    <a:p>
                      <a:pPr algn="just">
                        <a:lnSpc>
                          <a:spcPct val="115000"/>
                        </a:lnSpc>
                        <a:spcAft>
                          <a:spcPts val="0"/>
                        </a:spcAft>
                      </a:pPr>
                      <a:endParaRPr lang="it-IT" sz="1100" b="0" kern="1200" dirty="0" smtClean="0">
                        <a:solidFill>
                          <a:schemeClr val="tx1"/>
                        </a:solidFill>
                        <a:latin typeface="Trebuchet MS" panose="020B0603020202020204" pitchFamily="34" charset="0"/>
                        <a:ea typeface="+mj-ea"/>
                        <a:cs typeface="+mj-cs"/>
                      </a:endParaRPr>
                    </a:p>
                  </a:txBody>
                  <a:tcPr marL="114300" marR="114300" marT="0" marB="0">
                    <a:solidFill>
                      <a:schemeClr val="bg1"/>
                    </a:solidFill>
                  </a:tcPr>
                </a:tc>
                <a:extLst>
                  <a:ext uri="{0D108BD9-81ED-4DB2-BD59-A6C34878D82A}">
                    <a16:rowId xmlns:a16="http://schemas.microsoft.com/office/drawing/2014/main" val="1387960542"/>
                  </a:ext>
                </a:extLst>
              </a:tr>
            </a:tbl>
          </a:graphicData>
        </a:graphic>
      </p:graphicFrame>
      <p:pic>
        <p:nvPicPr>
          <p:cNvPr id="5" name="Picture 4" descr="Header A4 Portrait.png"/>
          <p:cNvPicPr/>
          <p:nvPr/>
        </p:nvPicPr>
        <p:blipFill>
          <a:blip r:embed="rId3"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5722744" y="5624890"/>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12794" y="2189252"/>
            <a:ext cx="6819900" cy="3438525"/>
          </a:xfrm>
          <a:prstGeom prst="rect">
            <a:avLst/>
          </a:prstGeom>
        </p:spPr>
      </p:pic>
    </p:spTree>
    <p:extLst>
      <p:ext uri="{BB962C8B-B14F-4D97-AF65-F5344CB8AC3E}">
        <p14:creationId xmlns:p14="http://schemas.microsoft.com/office/powerpoint/2010/main" val="8261256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83527" y="1205345"/>
            <a:ext cx="6558742" cy="207820"/>
          </a:xfrm>
        </p:spPr>
        <p:txBody>
          <a:bodyPr>
            <a:noAutofit/>
          </a:bodyPr>
          <a:lstStyle/>
          <a:p>
            <a:pPr algn="ctr"/>
            <a:r>
              <a:rPr lang="en-US" sz="1200" b="1" dirty="0" smtClean="0">
                <a:latin typeface="Trebuchet MS" panose="020B0603020202020204" pitchFamily="34" charset="0"/>
              </a:rPr>
              <a:t>CARACTERISTICI ALE STANDARDELOR ISO SI ALE INSTRUMENTULUI CAF</a:t>
            </a:r>
            <a:endParaRPr lang="en-US" sz="1200" b="1" dirty="0">
              <a:latin typeface="Trebuchet MS" panose="020B0603020202020204"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89343956"/>
              </p:ext>
            </p:extLst>
          </p:nvPr>
        </p:nvGraphicFramePr>
        <p:xfrm>
          <a:off x="648394" y="1471352"/>
          <a:ext cx="10282842" cy="5021453"/>
        </p:xfrm>
        <a:graphic>
          <a:graphicData uri="http://schemas.openxmlformats.org/drawingml/2006/table">
            <a:tbl>
              <a:tblPr>
                <a:tableStyleId>{5C22544A-7EE6-4342-B048-85BDC9FD1C3A}</a:tableStyleId>
              </a:tblPr>
              <a:tblGrid>
                <a:gridCol w="1713807">
                  <a:extLst>
                    <a:ext uri="{9D8B030D-6E8A-4147-A177-3AD203B41FA5}">
                      <a16:colId xmlns:a16="http://schemas.microsoft.com/office/drawing/2014/main" val="1312299684"/>
                    </a:ext>
                  </a:extLst>
                </a:gridCol>
                <a:gridCol w="1713807">
                  <a:extLst>
                    <a:ext uri="{9D8B030D-6E8A-4147-A177-3AD203B41FA5}">
                      <a16:colId xmlns:a16="http://schemas.microsoft.com/office/drawing/2014/main" val="3571851012"/>
                    </a:ext>
                  </a:extLst>
                </a:gridCol>
                <a:gridCol w="1713807">
                  <a:extLst>
                    <a:ext uri="{9D8B030D-6E8A-4147-A177-3AD203B41FA5}">
                      <a16:colId xmlns:a16="http://schemas.microsoft.com/office/drawing/2014/main" val="239525727"/>
                    </a:ext>
                  </a:extLst>
                </a:gridCol>
                <a:gridCol w="1713807">
                  <a:extLst>
                    <a:ext uri="{9D8B030D-6E8A-4147-A177-3AD203B41FA5}">
                      <a16:colId xmlns:a16="http://schemas.microsoft.com/office/drawing/2014/main" val="2266352849"/>
                    </a:ext>
                  </a:extLst>
                </a:gridCol>
                <a:gridCol w="1713807">
                  <a:extLst>
                    <a:ext uri="{9D8B030D-6E8A-4147-A177-3AD203B41FA5}">
                      <a16:colId xmlns:a16="http://schemas.microsoft.com/office/drawing/2014/main" val="2976855731"/>
                    </a:ext>
                  </a:extLst>
                </a:gridCol>
                <a:gridCol w="1713807">
                  <a:extLst>
                    <a:ext uri="{9D8B030D-6E8A-4147-A177-3AD203B41FA5}">
                      <a16:colId xmlns:a16="http://schemas.microsoft.com/office/drawing/2014/main" val="3465708553"/>
                    </a:ext>
                  </a:extLst>
                </a:gridCol>
              </a:tblGrid>
              <a:tr h="82021">
                <a:tc>
                  <a:txBody>
                    <a:bodyPr/>
                    <a:lstStyle/>
                    <a:p>
                      <a:pP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Metoda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Concept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Avantaje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Dezavantaje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15000"/>
                        </a:lnSpc>
                        <a:spcAft>
                          <a:spcPts val="0"/>
                        </a:spcAft>
                      </a:pPr>
                      <a:r>
                        <a:rPr lang="ro-RO" sz="800" b="1">
                          <a:effectLst/>
                          <a:latin typeface="Times New Roman" panose="02020603050405020304" pitchFamily="18" charset="0"/>
                          <a:ea typeface="Calibri" panose="020F0502020204030204" pitchFamily="34" charset="0"/>
                          <a:cs typeface="Times New Roman" panose="02020603050405020304" pitchFamily="18" charset="0"/>
                        </a:rPr>
                        <a:t>Potențial de inovare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15000"/>
                        </a:lnSpc>
                        <a:spcAft>
                          <a:spcPts val="0"/>
                        </a:spcAft>
                      </a:pPr>
                      <a:r>
                        <a:rPr lang="ro-RO" sz="800" b="1">
                          <a:effectLst/>
                          <a:latin typeface="Times New Roman" panose="02020603050405020304" pitchFamily="18" charset="0"/>
                          <a:ea typeface="Calibri" panose="020F0502020204030204" pitchFamily="34" charset="0"/>
                          <a:cs typeface="Times New Roman" panose="02020603050405020304" pitchFamily="18" charset="0"/>
                        </a:rPr>
                        <a:t>Abordare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538363286"/>
                  </a:ext>
                </a:extLst>
              </a:tr>
              <a:tr h="3104632">
                <a:tc>
                  <a:txBody>
                    <a:bodyPr/>
                    <a:lstStyle/>
                    <a:p>
                      <a:pP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ISO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Standarde elaborate de Organizația Internațională de Standardizare. Standardele ISO din clasa ISO 9000 sunt cele mai cunoscute, ele fiind standarde generice, cu aplicabilitate în orice domeniu de activitate. Putem enumera în acest sens: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Trebuchet MS" panose="020B0603020202020204" pitchFamily="34" charset="0"/>
                        <a:buChar char="-"/>
                        <a:tabLst>
                          <a:tab pos="118110" algn="l"/>
                        </a:tabLst>
                      </a:pPr>
                      <a:r>
                        <a:rPr lang="ro-RO" sz="800" dirty="0">
                          <a:effectLst/>
                          <a:latin typeface="Times New Roman" panose="02020603050405020304" pitchFamily="18" charset="0"/>
                          <a:ea typeface="Calibri" panose="020F0502020204030204" pitchFamily="34" charset="0"/>
                          <a:cs typeface="Calibri" panose="020F0502020204030204" pitchFamily="34" charset="0"/>
                        </a:rPr>
                        <a:t>ISO 9001:2008 </a:t>
                      </a:r>
                      <a:r>
                        <a:rPr lang="ro-RO" sz="800" b="1" dirty="0">
                          <a:effectLst/>
                          <a:latin typeface="Times New Roman" panose="02020603050405020304" pitchFamily="18" charset="0"/>
                          <a:ea typeface="Calibri" panose="020F0502020204030204" pitchFamily="34" charset="0"/>
                          <a:cs typeface="Calibri" panose="020F0502020204030204" pitchFamily="34" charset="0"/>
                        </a:rPr>
                        <a:t>stabilește cerințele pentru sisteme de management al calității</a:t>
                      </a:r>
                      <a:r>
                        <a:rPr lang="ro-RO"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0"/>
                        </a:spcAft>
                        <a:buFont typeface="Trebuchet MS" panose="020B0603020202020204" pitchFamily="34" charset="0"/>
                        <a:buChar char="-"/>
                        <a:tabLst>
                          <a:tab pos="118110" algn="l"/>
                        </a:tabLst>
                      </a:pPr>
                      <a:r>
                        <a:rPr lang="ro-RO" sz="800" dirty="0">
                          <a:effectLst/>
                          <a:latin typeface="Times New Roman" panose="02020603050405020304" pitchFamily="18" charset="0"/>
                          <a:ea typeface="Calibri" panose="020F0502020204030204" pitchFamily="34" charset="0"/>
                          <a:cs typeface="Calibri" panose="020F0502020204030204" pitchFamily="34" charset="0"/>
                        </a:rPr>
                        <a:t>ISO 9000:2005 descrie principii fundamentale și terminologia specifică;</a:t>
                      </a:r>
                      <a:endParaRPr lang="en-US" sz="10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0"/>
                        </a:spcAft>
                        <a:buFont typeface="Trebuchet MS" panose="020B0603020202020204" pitchFamily="34" charset="0"/>
                        <a:buChar char="-"/>
                        <a:tabLst>
                          <a:tab pos="118110" algn="l"/>
                        </a:tabLst>
                      </a:pPr>
                      <a:r>
                        <a:rPr lang="ro-RO" sz="800" dirty="0">
                          <a:effectLst/>
                          <a:latin typeface="Times New Roman" panose="02020603050405020304" pitchFamily="18" charset="0"/>
                          <a:ea typeface="Calibri" panose="020F0502020204030204" pitchFamily="34" charset="0"/>
                          <a:cs typeface="Calibri" panose="020F0502020204030204" pitchFamily="34" charset="0"/>
                        </a:rPr>
                        <a:t>ISO 9004:2009 furnizează linii directoare pentru îmbunătățirea performanței, luând în considerare atât eficacitatea, cât și eficiența sistemului de management al calității; </a:t>
                      </a:r>
                      <a:endParaRPr lang="en-US" sz="10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0"/>
                        </a:spcAft>
                        <a:buFont typeface="Trebuchet MS" panose="020B0603020202020204" pitchFamily="34" charset="0"/>
                        <a:buChar char="-"/>
                        <a:tabLst>
                          <a:tab pos="111125" algn="l"/>
                        </a:tabLst>
                      </a:pPr>
                      <a:r>
                        <a:rPr lang="ro-RO" sz="800" dirty="0">
                          <a:effectLst/>
                          <a:latin typeface="Times New Roman" panose="02020603050405020304" pitchFamily="18" charset="0"/>
                          <a:ea typeface="Calibri" panose="020F0502020204030204" pitchFamily="34" charset="0"/>
                          <a:cs typeface="Calibri" panose="020F0502020204030204" pitchFamily="34" charset="0"/>
                        </a:rPr>
                        <a:t>ISO 19011:2011 furnizează linii directoare pentru auditul sistemelor de management al calității. </a:t>
                      </a:r>
                      <a:endParaRPr lang="en-US" sz="1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a:lnSpc>
                          <a:spcPct val="115000"/>
                        </a:lnSpc>
                        <a:spcAft>
                          <a:spcPts val="0"/>
                        </a:spcAft>
                        <a:tabLst>
                          <a:tab pos="164465" algn="l"/>
                        </a:tabLs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îmbunătățește managementul proceselor/activităților organizației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crește</a:t>
                      </a: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transparența în organizarea și derularea activităților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standard internațional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posibilitatea de certificare și de validare externă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sistem rigid și strict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risc de nivel ridicat al birocrației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implică costuri ale implementării și menținerii sistemului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a:effectLst/>
                          <a:latin typeface="Times New Roman" panose="02020603050405020304" pitchFamily="18" charset="0"/>
                          <a:ea typeface="Calibri" panose="020F0502020204030204" pitchFamily="34" charset="0"/>
                          <a:cs typeface="Times New Roman" panose="02020603050405020304" pitchFamily="18" charset="0"/>
                        </a:rPr>
                        <a:t>- orientare puternică pe conformitate și pe control, mai puțin pe creativitate și pe inovare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a:effectLst/>
                          <a:latin typeface="Times New Roman" panose="02020603050405020304" pitchFamily="18" charset="0"/>
                          <a:ea typeface="Calibri" panose="020F0502020204030204" pitchFamily="34" charset="0"/>
                          <a:cs typeface="Times New Roman" panose="02020603050405020304" pitchFamily="18" charset="0"/>
                        </a:rPr>
                        <a:t>- posibilitate de îmbunătățire, dacă erorile și  defectele sunt notificate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a:effectLst/>
                          <a:latin typeface="Times New Roman" panose="02020603050405020304" pitchFamily="18" charset="0"/>
                          <a:ea typeface="Calibri" panose="020F0502020204030204" pitchFamily="34" charset="0"/>
                          <a:cs typeface="Times New Roman" panose="02020603050405020304" pitchFamily="18" charset="0"/>
                        </a:rPr>
                        <a:t>- în reflectarea și descrierea proceselor există potențial pentru creativitate și inovare, în special dacă este integrat și conceptul LEAN (sistem de producție conceput pentru creșterea calității, reducerea timpului de producție și a costurilor, bazat pe identificarea și eliminarea constantă a pierderilor)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identificarea proceselor de bază (procese-cheie)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descrierea și documentarea proceselor de bază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audit extern pentru verificarea complianței cu cerințele, în vederea certificării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consecințe/modificări rezultate în urma auditului intern și extern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922683200"/>
                  </a:ext>
                </a:extLst>
              </a:tr>
              <a:tr h="1627657">
                <a:tc>
                  <a:txBody>
                    <a:bodyPr/>
                    <a:lstStyle/>
                    <a:p>
                      <a:pP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CAF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Cadrul comun de autoevaluare a modului de funcționare a instituțiilor publice</a:t>
                      </a: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reprezintă un instrument creat, la nivel european, special pentru utilizare în sectorul public. Este un instrument de autoevaluare a activității instituției publice, prin care angajații acesteia identifică punctele forte şi slabe ale funcționării instituției publice și propun soluții de îmbunătăţire a activității.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instrument de management al calității creat pentru utilizarea în administrația publică</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analiză a modului de funcționare a organizației publice, pornind de la procese/activități și de la rezultatele obținute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se urmărește îmbunătățirea continuă a activităților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800" b="1" dirty="0">
                          <a:effectLst/>
                          <a:latin typeface="Times New Roman" panose="02020603050405020304" pitchFamily="18" charset="0"/>
                          <a:ea typeface="Calibri" panose="020F0502020204030204" pitchFamily="34" charset="0"/>
                          <a:cs typeface="Times New Roman" panose="02020603050405020304" pitchFamily="18" charset="0"/>
                        </a:rPr>
                        <a:t>implicare puternică a angajaților</a:t>
                      </a: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instrument ușor de utilizat (autoevaluare), nu presupune costuri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risc de subiectivism în  autoevaluare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risc de a nu fi aplicate măsuri de îmbunătățite, după încheierea autoevaluării.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începe cu o fază de evaluare, în scopul definirii măsurilor concrete de îmbunătățire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acțiunile inovative trebuie să pornească din interior (aspect pozitiv, dar în același timp o provocare)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începe cu o fază de evaluare, în scopul definirii măsurilor concrete de îmbunătățire aplicate post-evaluare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ro-RO" sz="800" dirty="0">
                          <a:effectLst/>
                          <a:latin typeface="Times New Roman" panose="02020603050405020304" pitchFamily="18" charset="0"/>
                          <a:ea typeface="Calibri" panose="020F0502020204030204" pitchFamily="34" charset="0"/>
                          <a:cs typeface="Times New Roman" panose="02020603050405020304" pitchFamily="18" charset="0"/>
                        </a:rPr>
                        <a:t>- posibilitate de a obține feedback extern (ca o validare a corectitudinii utilizării instrumentului CAF)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913516632"/>
                  </a:ext>
                </a:extLst>
              </a:tr>
            </a:tbl>
          </a:graphicData>
        </a:graphic>
      </p:graphicFrame>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sp>
        <p:nvSpPr>
          <p:cNvPr id="4" name="Rectangle 3"/>
          <p:cNvSpPr/>
          <p:nvPr/>
        </p:nvSpPr>
        <p:spPr>
          <a:xfrm>
            <a:off x="2653624" y="6273225"/>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7760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68880" y="1217051"/>
            <a:ext cx="6483927" cy="669937"/>
          </a:xfrm>
        </p:spPr>
        <p:txBody>
          <a:bodyPr>
            <a:normAutofit/>
          </a:bodyPr>
          <a:lstStyle/>
          <a:p>
            <a:r>
              <a:rPr lang="en-US" sz="2800" b="1" dirty="0" err="1">
                <a:latin typeface="Trebuchet MS" panose="020B0603020202020204" pitchFamily="34" charset="0"/>
              </a:rPr>
              <a:t>Valorificarea</a:t>
            </a:r>
            <a:r>
              <a:rPr lang="en-US" sz="2800" b="1" dirty="0">
                <a:latin typeface="Trebuchet MS" panose="020B0603020202020204" pitchFamily="34" charset="0"/>
              </a:rPr>
              <a:t> </a:t>
            </a:r>
            <a:r>
              <a:rPr lang="en-US" sz="2800" b="1" dirty="0" err="1" smtClean="0">
                <a:latin typeface="Trebuchet MS" panose="020B0603020202020204" pitchFamily="34" charset="0"/>
              </a:rPr>
              <a:t>rezultatelor</a:t>
            </a:r>
            <a:r>
              <a:rPr lang="ro-RO" sz="2800" b="1" dirty="0" smtClean="0">
                <a:latin typeface="Trebuchet MS" panose="020B0603020202020204" pitchFamily="34" charset="0"/>
              </a:rPr>
              <a:t> proiectului</a:t>
            </a:r>
            <a:endParaRPr lang="en-US" sz="2800" b="1" dirty="0">
              <a:latin typeface="Trebuchet MS" panose="020B0603020202020204" pitchFamily="34" charset="0"/>
            </a:endParaRPr>
          </a:p>
        </p:txBody>
      </p:sp>
      <p:sp>
        <p:nvSpPr>
          <p:cNvPr id="7" name="Content Placeholder 6"/>
          <p:cNvSpPr>
            <a:spLocks noGrp="1"/>
          </p:cNvSpPr>
          <p:nvPr>
            <p:ph idx="1"/>
          </p:nvPr>
        </p:nvSpPr>
        <p:spPr>
          <a:xfrm>
            <a:off x="838200" y="2004111"/>
            <a:ext cx="10515600" cy="4172851"/>
          </a:xfrm>
        </p:spPr>
        <p:txBody>
          <a:bodyPr>
            <a:noAutofit/>
          </a:bodyPr>
          <a:lstStyle/>
          <a:p>
            <a:pPr marL="0" indent="0">
              <a:buNone/>
            </a:pPr>
            <a:r>
              <a:rPr lang="it-IT" sz="1200" dirty="0">
                <a:latin typeface="Trebuchet MS" panose="020B0603020202020204" pitchFamily="34" charset="0"/>
              </a:rPr>
              <a:t>Prin activitatile sale, proiectul va asigura beneficii si progres in ceea ce priveste atat grupul tinta, cat si </a:t>
            </a:r>
            <a:r>
              <a:rPr lang="it-IT" sz="1200" dirty="0" smtClean="0">
                <a:latin typeface="Trebuchet MS" panose="020B0603020202020204" pitchFamily="34" charset="0"/>
              </a:rPr>
              <a:t>cetatenii.</a:t>
            </a:r>
            <a:endParaRPr lang="ro-RO" sz="1200" dirty="0" smtClean="0">
              <a:latin typeface="Trebuchet MS" panose="020B0603020202020204" pitchFamily="34" charset="0"/>
            </a:endParaRPr>
          </a:p>
          <a:p>
            <a:pPr marL="0" indent="0">
              <a:buNone/>
            </a:pPr>
            <a:r>
              <a:rPr lang="it-IT" sz="1200" dirty="0" smtClean="0">
                <a:latin typeface="Trebuchet MS" panose="020B0603020202020204" pitchFamily="34" charset="0"/>
              </a:rPr>
              <a:t>Astfel</a:t>
            </a:r>
            <a:r>
              <a:rPr lang="it-IT" sz="1200" dirty="0">
                <a:latin typeface="Trebuchet MS" panose="020B0603020202020204" pitchFamily="34" charset="0"/>
              </a:rPr>
              <a:t>, prin crearea </a:t>
            </a:r>
            <a:r>
              <a:rPr lang="it-IT" sz="1200" dirty="0" smtClean="0">
                <a:latin typeface="Trebuchet MS" panose="020B0603020202020204" pitchFamily="34" charset="0"/>
              </a:rPr>
              <a:t>unei</a:t>
            </a:r>
            <a:r>
              <a:rPr lang="ro-RO" sz="1200" dirty="0" smtClean="0">
                <a:latin typeface="Trebuchet MS" panose="020B0603020202020204" pitchFamily="34" charset="0"/>
              </a:rPr>
              <a:t> </a:t>
            </a:r>
            <a:r>
              <a:rPr lang="en-US" sz="1200" dirty="0" err="1" smtClean="0">
                <a:latin typeface="Trebuchet MS" panose="020B0603020202020204" pitchFamily="34" charset="0"/>
              </a:rPr>
              <a:t>institutii</a:t>
            </a:r>
            <a:r>
              <a:rPr lang="en-US" sz="1200" dirty="0" smtClean="0">
                <a:latin typeface="Trebuchet MS" panose="020B0603020202020204" pitchFamily="34" charset="0"/>
              </a:rPr>
              <a:t> </a:t>
            </a:r>
            <a:r>
              <a:rPr lang="en-US" sz="1200" dirty="0" err="1">
                <a:latin typeface="Trebuchet MS" panose="020B0603020202020204" pitchFamily="34" charset="0"/>
              </a:rPr>
              <a:t>publice</a:t>
            </a:r>
            <a:r>
              <a:rPr lang="en-US" sz="1200" dirty="0">
                <a:latin typeface="Trebuchet MS" panose="020B0603020202020204" pitchFamily="34" charset="0"/>
              </a:rPr>
              <a:t> </a:t>
            </a:r>
            <a:r>
              <a:rPr lang="en-US" sz="1200" dirty="0" err="1">
                <a:latin typeface="Trebuchet MS" panose="020B0603020202020204" pitchFamily="34" charset="0"/>
              </a:rPr>
              <a:t>moderne</a:t>
            </a:r>
            <a:r>
              <a:rPr lang="en-US" sz="1200" dirty="0">
                <a:latin typeface="Trebuchet MS" panose="020B0603020202020204" pitchFamily="34" charset="0"/>
              </a:rPr>
              <a:t>, </a:t>
            </a:r>
            <a:r>
              <a:rPr lang="en-US" sz="1200" dirty="0" err="1">
                <a:latin typeface="Trebuchet MS" panose="020B0603020202020204" pitchFamily="34" charset="0"/>
              </a:rPr>
              <a:t>adaptata</a:t>
            </a:r>
            <a:r>
              <a:rPr lang="en-US" sz="1200" dirty="0">
                <a:latin typeface="Trebuchet MS" panose="020B0603020202020204" pitchFamily="34" charset="0"/>
              </a:rPr>
              <a:t> la </a:t>
            </a:r>
            <a:r>
              <a:rPr lang="en-US" sz="1200" dirty="0" err="1">
                <a:latin typeface="Trebuchet MS" panose="020B0603020202020204" pitchFamily="34" charset="0"/>
              </a:rPr>
              <a:t>standarde</a:t>
            </a:r>
            <a:r>
              <a:rPr lang="en-US" sz="1200" dirty="0">
                <a:latin typeface="Trebuchet MS" panose="020B0603020202020204" pitchFamily="34" charset="0"/>
              </a:rPr>
              <a:t> </a:t>
            </a:r>
            <a:r>
              <a:rPr lang="en-US" sz="1200" dirty="0" err="1">
                <a:latin typeface="Trebuchet MS" panose="020B0603020202020204" pitchFamily="34" charset="0"/>
              </a:rPr>
              <a:t>europene</a:t>
            </a:r>
            <a:r>
              <a:rPr lang="en-US" sz="1200" dirty="0">
                <a:latin typeface="Trebuchet MS" panose="020B0603020202020204" pitchFamily="34" charset="0"/>
              </a:rPr>
              <a:t>, </a:t>
            </a:r>
            <a:r>
              <a:rPr lang="en-US" sz="1200" dirty="0" err="1">
                <a:latin typeface="Trebuchet MS" panose="020B0603020202020204" pitchFamily="34" charset="0"/>
              </a:rPr>
              <a:t>promovand</a:t>
            </a:r>
            <a:r>
              <a:rPr lang="en-US" sz="1200" dirty="0">
                <a:latin typeface="Trebuchet MS" panose="020B0603020202020204" pitchFamily="34" charset="0"/>
              </a:rPr>
              <a:t> </a:t>
            </a:r>
            <a:r>
              <a:rPr lang="en-US" sz="1200" dirty="0" err="1" smtClean="0">
                <a:latin typeface="Trebuchet MS" panose="020B0603020202020204" pitchFamily="34" charset="0"/>
              </a:rPr>
              <a:t>manageme</a:t>
            </a:r>
            <a:r>
              <a:rPr lang="ro-RO" sz="1200" dirty="0" smtClean="0">
                <a:latin typeface="Trebuchet MS" panose="020B0603020202020204" pitchFamily="34" charset="0"/>
              </a:rPr>
              <a:t>n</a:t>
            </a:r>
            <a:r>
              <a:rPr lang="en-US" sz="1200" dirty="0" err="1" smtClean="0">
                <a:latin typeface="Trebuchet MS" panose="020B0603020202020204" pitchFamily="34" charset="0"/>
              </a:rPr>
              <a:t>tul</a:t>
            </a:r>
            <a:r>
              <a:rPr lang="en-US" sz="1200" dirty="0" smtClean="0">
                <a:latin typeface="Trebuchet MS" panose="020B0603020202020204" pitchFamily="34" charset="0"/>
              </a:rPr>
              <a:t> </a:t>
            </a:r>
            <a:r>
              <a:rPr lang="en-US" sz="1200" dirty="0" err="1">
                <a:latin typeface="Trebuchet MS" panose="020B0603020202020204" pitchFamily="34" charset="0"/>
              </a:rPr>
              <a:t>calitatii</a:t>
            </a:r>
            <a:r>
              <a:rPr lang="en-US" sz="1200" dirty="0">
                <a:latin typeface="Trebuchet MS" panose="020B0603020202020204" pitchFamily="34" charset="0"/>
              </a:rPr>
              <a:t> </a:t>
            </a:r>
            <a:r>
              <a:rPr lang="en-US" sz="1200" dirty="0" err="1">
                <a:latin typeface="Trebuchet MS" panose="020B0603020202020204" pitchFamily="34" charset="0"/>
              </a:rPr>
              <a:t>si</a:t>
            </a:r>
            <a:r>
              <a:rPr lang="en-US" sz="1200" dirty="0">
                <a:latin typeface="Trebuchet MS" panose="020B0603020202020204" pitchFamily="34" charset="0"/>
              </a:rPr>
              <a:t> </a:t>
            </a:r>
            <a:r>
              <a:rPr lang="en-US" sz="1200" dirty="0" err="1">
                <a:latin typeface="Trebuchet MS" panose="020B0603020202020204" pitchFamily="34" charset="0"/>
              </a:rPr>
              <a:t>performantei</a:t>
            </a:r>
            <a:r>
              <a:rPr lang="en-US" sz="1200" dirty="0">
                <a:latin typeface="Trebuchet MS" panose="020B0603020202020204" pitchFamily="34" charset="0"/>
              </a:rPr>
              <a:t>, </a:t>
            </a:r>
            <a:r>
              <a:rPr lang="en-US" sz="1200" dirty="0" err="1">
                <a:latin typeface="Trebuchet MS" panose="020B0603020202020204" pitchFamily="34" charset="0"/>
              </a:rPr>
              <a:t>cetatenii</a:t>
            </a:r>
            <a:r>
              <a:rPr lang="en-US" sz="1200" dirty="0">
                <a:latin typeface="Trebuchet MS" panose="020B0603020202020204" pitchFamily="34" charset="0"/>
              </a:rPr>
              <a:t> </a:t>
            </a:r>
            <a:r>
              <a:rPr lang="en-US" sz="1200" dirty="0" err="1">
                <a:latin typeface="Trebuchet MS" panose="020B0603020202020204" pitchFamily="34" charset="0"/>
              </a:rPr>
              <a:t>vor</a:t>
            </a:r>
            <a:r>
              <a:rPr lang="en-US" sz="1200" dirty="0">
                <a:latin typeface="Trebuchet MS" panose="020B0603020202020204" pitchFamily="34" charset="0"/>
              </a:rPr>
              <a:t> </a:t>
            </a:r>
            <a:r>
              <a:rPr lang="en-US" sz="1200" dirty="0" err="1">
                <a:latin typeface="Trebuchet MS" panose="020B0603020202020204" pitchFamily="34" charset="0"/>
              </a:rPr>
              <a:t>dezvolta</a:t>
            </a:r>
            <a:r>
              <a:rPr lang="en-US" sz="1200" dirty="0">
                <a:latin typeface="Trebuchet MS" panose="020B0603020202020204" pitchFamily="34" charset="0"/>
              </a:rPr>
              <a:t> </a:t>
            </a:r>
            <a:r>
              <a:rPr lang="en-US" sz="1200" dirty="0" smtClean="0">
                <a:latin typeface="Trebuchet MS" panose="020B0603020202020204" pitchFamily="34" charset="0"/>
              </a:rPr>
              <a:t>o</a:t>
            </a:r>
            <a:r>
              <a:rPr lang="ro-RO" sz="1200" dirty="0" smtClean="0">
                <a:latin typeface="Trebuchet MS" panose="020B0603020202020204" pitchFamily="34" charset="0"/>
              </a:rPr>
              <a:t> </a:t>
            </a:r>
            <a:r>
              <a:rPr lang="it-IT" sz="1200" dirty="0" smtClean="0">
                <a:latin typeface="Trebuchet MS" panose="020B0603020202020204" pitchFamily="34" charset="0"/>
              </a:rPr>
              <a:t>incredere </a:t>
            </a:r>
            <a:r>
              <a:rPr lang="it-IT" sz="1200" dirty="0">
                <a:latin typeface="Trebuchet MS" panose="020B0603020202020204" pitchFamily="34" charset="0"/>
              </a:rPr>
              <a:t>ridicata fata de directiile Primariei, serviciilor descentralizate si subordonate. </a:t>
            </a:r>
            <a:r>
              <a:rPr lang="ro-RO" sz="1200" dirty="0" smtClean="0">
                <a:latin typeface="Trebuchet MS" panose="020B0603020202020204" pitchFamily="34" charset="0"/>
              </a:rPr>
              <a:t>C</a:t>
            </a:r>
            <a:r>
              <a:rPr lang="it-IT" sz="1200" dirty="0" smtClean="0">
                <a:latin typeface="Trebuchet MS" panose="020B0603020202020204" pitchFamily="34" charset="0"/>
              </a:rPr>
              <a:t>resterea </a:t>
            </a:r>
            <a:r>
              <a:rPr lang="it-IT" sz="1200" dirty="0">
                <a:latin typeface="Trebuchet MS" panose="020B0603020202020204" pitchFamily="34" charset="0"/>
              </a:rPr>
              <a:t>transparentei, eticii si integritatii </a:t>
            </a:r>
            <a:r>
              <a:rPr lang="it-IT" sz="1200" dirty="0" smtClean="0">
                <a:latin typeface="Trebuchet MS" panose="020B0603020202020204" pitchFamily="34" charset="0"/>
              </a:rPr>
              <a:t>la</a:t>
            </a:r>
            <a:r>
              <a:rPr lang="ro-RO" sz="1200" dirty="0" smtClean="0">
                <a:latin typeface="Trebuchet MS" panose="020B0603020202020204" pitchFamily="34" charset="0"/>
              </a:rPr>
              <a:t> </a:t>
            </a:r>
            <a:r>
              <a:rPr lang="it-IT" sz="1200" dirty="0" smtClean="0">
                <a:latin typeface="Trebuchet MS" panose="020B0603020202020204" pitchFamily="34" charset="0"/>
              </a:rPr>
              <a:t>nivelul </a:t>
            </a:r>
            <a:r>
              <a:rPr lang="it-IT" sz="1200" dirty="0">
                <a:latin typeface="Trebuchet MS" panose="020B0603020202020204" pitchFamily="34" charset="0"/>
              </a:rPr>
              <a:t>autoritatilor si institutiilor publice, vor deveni primordiale la nivelul Municipiului Ploiesti. Transparenta urmareste asigurarea </a:t>
            </a:r>
            <a:r>
              <a:rPr lang="it-IT" sz="1200" dirty="0" smtClean="0">
                <a:latin typeface="Trebuchet MS" panose="020B0603020202020204" pitchFamily="34" charset="0"/>
              </a:rPr>
              <a:t>unui</a:t>
            </a:r>
            <a:r>
              <a:rPr lang="ro-RO" sz="1200" dirty="0" smtClean="0">
                <a:latin typeface="Trebuchet MS" panose="020B0603020202020204" pitchFamily="34" charset="0"/>
              </a:rPr>
              <a:t> </a:t>
            </a:r>
            <a:r>
              <a:rPr lang="it-IT" sz="1200" dirty="0" smtClean="0">
                <a:latin typeface="Trebuchet MS" panose="020B0603020202020204" pitchFamily="34" charset="0"/>
              </a:rPr>
              <a:t>acces </a:t>
            </a:r>
            <a:r>
              <a:rPr lang="it-IT" sz="1200" dirty="0">
                <a:latin typeface="Trebuchet MS" panose="020B0603020202020204" pitchFamily="34" charset="0"/>
              </a:rPr>
              <a:t>mai larg al cetatenilor la informatiile si documentele aflate in posesia institutiilor statului, participarea cetatenilor la procesul</a:t>
            </a:r>
            <a:r>
              <a:rPr lang="ro-RO" sz="1200" dirty="0">
                <a:latin typeface="Trebuchet MS" panose="020B0603020202020204" pitchFamily="34" charset="0"/>
              </a:rPr>
              <a:t> </a:t>
            </a:r>
            <a:r>
              <a:rPr lang="it-IT" sz="1200" dirty="0">
                <a:latin typeface="Trebuchet MS" panose="020B0603020202020204" pitchFamily="34" charset="0"/>
              </a:rPr>
              <a:t>decizional si</a:t>
            </a:r>
            <a:r>
              <a:rPr lang="ro-RO" sz="1200" dirty="0">
                <a:latin typeface="Trebuchet MS" panose="020B0603020202020204" pitchFamily="34" charset="0"/>
              </a:rPr>
              <a:t> </a:t>
            </a:r>
            <a:r>
              <a:rPr lang="it-IT" sz="1200" dirty="0" smtClean="0">
                <a:latin typeface="Trebuchet MS" panose="020B0603020202020204" pitchFamily="34" charset="0"/>
              </a:rPr>
              <a:t>asigurarea </a:t>
            </a:r>
            <a:r>
              <a:rPr lang="it-IT" sz="1200" dirty="0">
                <a:latin typeface="Trebuchet MS" panose="020B0603020202020204" pitchFamily="34" charset="0"/>
              </a:rPr>
              <a:t>legitimitatii, eficacitatii si responsabilitatii administratiei fata de cetatean.</a:t>
            </a:r>
            <a:endParaRPr lang="ro-RO" sz="1200" dirty="0">
              <a:latin typeface="Trebuchet MS" panose="020B0603020202020204" pitchFamily="34" charset="0"/>
            </a:endParaRPr>
          </a:p>
          <a:p>
            <a:pPr marL="0" indent="0">
              <a:buNone/>
            </a:pPr>
            <a:r>
              <a:rPr lang="it-IT" sz="1200" dirty="0">
                <a:latin typeface="Trebuchet MS" panose="020B0603020202020204" pitchFamily="34" charset="0"/>
              </a:rPr>
              <a:t>Prin mentinerea ISO 9001:2015 si CAF, Municipiul Ploiesti va deveni un model de management </a:t>
            </a:r>
            <a:r>
              <a:rPr lang="it-IT" sz="1200" dirty="0" smtClean="0">
                <a:latin typeface="Trebuchet MS" panose="020B0603020202020204" pitchFamily="34" charset="0"/>
              </a:rPr>
              <a:t>al</a:t>
            </a:r>
            <a:r>
              <a:rPr lang="ro-RO" sz="1200" dirty="0" smtClean="0">
                <a:latin typeface="Trebuchet MS" panose="020B0603020202020204" pitchFamily="34" charset="0"/>
              </a:rPr>
              <a:t> c</a:t>
            </a:r>
            <a:r>
              <a:rPr lang="en-US" sz="1200" dirty="0" err="1" smtClean="0">
                <a:latin typeface="Trebuchet MS" panose="020B0603020202020204" pitchFamily="34" charset="0"/>
              </a:rPr>
              <a:t>alitat</a:t>
            </a:r>
            <a:r>
              <a:rPr lang="ro-RO" sz="1200" dirty="0" smtClean="0">
                <a:latin typeface="Trebuchet MS" panose="020B0603020202020204" pitchFamily="34" charset="0"/>
              </a:rPr>
              <a:t>ii si performantei.</a:t>
            </a:r>
          </a:p>
          <a:p>
            <a:pPr marL="0" indent="0">
              <a:buNone/>
            </a:pPr>
            <a:r>
              <a:rPr lang="en-US" sz="1200" dirty="0" err="1">
                <a:latin typeface="Trebuchet MS" panose="020B0603020202020204" pitchFamily="34" charset="0"/>
              </a:rPr>
              <a:t>Dupa</a:t>
            </a:r>
            <a:r>
              <a:rPr lang="en-US" sz="1200" dirty="0">
                <a:latin typeface="Trebuchet MS" panose="020B0603020202020204" pitchFamily="34" charset="0"/>
              </a:rPr>
              <a:t> </a:t>
            </a:r>
            <a:r>
              <a:rPr lang="en-US" sz="1200" dirty="0" err="1">
                <a:latin typeface="Trebuchet MS" panose="020B0603020202020204" pitchFamily="34" charset="0"/>
              </a:rPr>
              <a:t>finalizarea</a:t>
            </a:r>
            <a:r>
              <a:rPr lang="en-US" sz="1200" dirty="0">
                <a:latin typeface="Trebuchet MS" panose="020B0603020202020204" pitchFamily="34" charset="0"/>
              </a:rPr>
              <a:t> </a:t>
            </a:r>
            <a:r>
              <a:rPr lang="en-US" sz="1200" dirty="0" err="1">
                <a:latin typeface="Trebuchet MS" panose="020B0603020202020204" pitchFamily="34" charset="0"/>
              </a:rPr>
              <a:t>proiectului</a:t>
            </a:r>
            <a:r>
              <a:rPr lang="en-US" sz="1200" dirty="0">
                <a:latin typeface="Trebuchet MS" panose="020B0603020202020204" pitchFamily="34" charset="0"/>
              </a:rPr>
              <a:t>, </a:t>
            </a:r>
            <a:r>
              <a:rPr lang="en-US" sz="1200" dirty="0" err="1">
                <a:latin typeface="Trebuchet MS" panose="020B0603020202020204" pitchFamily="34" charset="0"/>
              </a:rPr>
              <a:t>rezultatele</a:t>
            </a:r>
            <a:r>
              <a:rPr lang="en-US" sz="1200" dirty="0">
                <a:latin typeface="Trebuchet MS" panose="020B0603020202020204" pitchFamily="34" charset="0"/>
              </a:rPr>
              <a:t> </a:t>
            </a:r>
            <a:r>
              <a:rPr lang="en-US" sz="1200" dirty="0" err="1">
                <a:latin typeface="Trebuchet MS" panose="020B0603020202020204" pitchFamily="34" charset="0"/>
              </a:rPr>
              <a:t>acestuia</a:t>
            </a:r>
            <a:r>
              <a:rPr lang="en-US" sz="1200" dirty="0">
                <a:latin typeface="Trebuchet MS" panose="020B0603020202020204" pitchFamily="34" charset="0"/>
              </a:rPr>
              <a:t> </a:t>
            </a:r>
            <a:r>
              <a:rPr lang="en-US" sz="1200" dirty="0" err="1">
                <a:latin typeface="Trebuchet MS" panose="020B0603020202020204" pitchFamily="34" charset="0"/>
              </a:rPr>
              <a:t>vor</a:t>
            </a:r>
            <a:r>
              <a:rPr lang="en-US" sz="1200" dirty="0">
                <a:latin typeface="Trebuchet MS" panose="020B0603020202020204" pitchFamily="34" charset="0"/>
              </a:rPr>
              <a:t> fi </a:t>
            </a:r>
            <a:r>
              <a:rPr lang="en-US" sz="1200" dirty="0" err="1">
                <a:latin typeface="Trebuchet MS" panose="020B0603020202020204" pitchFamily="34" charset="0"/>
              </a:rPr>
              <a:t>transferate</a:t>
            </a:r>
            <a:r>
              <a:rPr lang="en-US" sz="1200" dirty="0">
                <a:latin typeface="Trebuchet MS" panose="020B0603020202020204" pitchFamily="34" charset="0"/>
              </a:rPr>
              <a:t> </a:t>
            </a:r>
            <a:r>
              <a:rPr lang="en-US" sz="1200" dirty="0" err="1">
                <a:latin typeface="Trebuchet MS" panose="020B0603020202020204" pitchFamily="34" charset="0"/>
              </a:rPr>
              <a:t>astfel</a:t>
            </a:r>
            <a:r>
              <a:rPr lang="en-US" sz="1200" dirty="0">
                <a:latin typeface="Trebuchet MS" panose="020B0603020202020204" pitchFamily="34" charset="0"/>
              </a:rPr>
              <a:t>: </a:t>
            </a:r>
            <a:endParaRPr lang="ro-RO" sz="1200" dirty="0" smtClean="0">
              <a:latin typeface="Trebuchet MS" panose="020B0603020202020204" pitchFamily="34" charset="0"/>
            </a:endParaRPr>
          </a:p>
          <a:p>
            <a:pPr>
              <a:buFontTx/>
              <a:buChar char="-"/>
            </a:pPr>
            <a:r>
              <a:rPr lang="en-US" sz="1200" dirty="0" err="1" smtClean="0">
                <a:latin typeface="Trebuchet MS" panose="020B0603020202020204" pitchFamily="34" charset="0"/>
              </a:rPr>
              <a:t>cunostintele</a:t>
            </a:r>
            <a:r>
              <a:rPr lang="en-US" sz="1200" dirty="0" smtClean="0">
                <a:latin typeface="Trebuchet MS" panose="020B0603020202020204" pitchFamily="34" charset="0"/>
              </a:rPr>
              <a:t>/</a:t>
            </a:r>
            <a:r>
              <a:rPr lang="en-US" sz="1200" dirty="0" err="1" smtClean="0">
                <a:latin typeface="Trebuchet MS" panose="020B0603020202020204" pitchFamily="34" charset="0"/>
              </a:rPr>
              <a:t>informatiile</a:t>
            </a:r>
            <a:r>
              <a:rPr lang="en-US" sz="1200" dirty="0" smtClean="0">
                <a:latin typeface="Trebuchet MS" panose="020B0603020202020204" pitchFamily="34" charset="0"/>
              </a:rPr>
              <a:t>/</a:t>
            </a:r>
            <a:r>
              <a:rPr lang="en-US" sz="1200" dirty="0" err="1" smtClean="0">
                <a:latin typeface="Trebuchet MS" panose="020B0603020202020204" pitchFamily="34" charset="0"/>
              </a:rPr>
              <a:t>competentele</a:t>
            </a:r>
            <a:r>
              <a:rPr lang="en-US" sz="1200" dirty="0" smtClean="0">
                <a:latin typeface="Trebuchet MS" panose="020B0603020202020204" pitchFamily="34" charset="0"/>
              </a:rPr>
              <a:t> </a:t>
            </a:r>
            <a:r>
              <a:rPr lang="en-US" sz="1200" dirty="0" err="1">
                <a:latin typeface="Trebuchet MS" panose="020B0603020202020204" pitchFamily="34" charset="0"/>
              </a:rPr>
              <a:t>dezvoltate</a:t>
            </a:r>
            <a:r>
              <a:rPr lang="en-US" sz="1200" dirty="0">
                <a:latin typeface="Trebuchet MS" panose="020B0603020202020204" pitchFamily="34" charset="0"/>
              </a:rPr>
              <a:t> de </a:t>
            </a:r>
            <a:r>
              <a:rPr lang="en-US" sz="1200" dirty="0" err="1">
                <a:latin typeface="Trebuchet MS" panose="020B0603020202020204" pitchFamily="34" charset="0"/>
              </a:rPr>
              <a:t>grupul</a:t>
            </a:r>
            <a:r>
              <a:rPr lang="en-US" sz="1200" dirty="0">
                <a:latin typeface="Trebuchet MS" panose="020B0603020202020204" pitchFamily="34" charset="0"/>
              </a:rPr>
              <a:t> </a:t>
            </a:r>
            <a:r>
              <a:rPr lang="en-US" sz="1200" dirty="0" err="1">
                <a:latin typeface="Trebuchet MS" panose="020B0603020202020204" pitchFamily="34" charset="0"/>
              </a:rPr>
              <a:t>tinta</a:t>
            </a:r>
            <a:r>
              <a:rPr lang="en-US" sz="1200" dirty="0">
                <a:latin typeface="Trebuchet MS" panose="020B0603020202020204" pitchFamily="34" charset="0"/>
              </a:rPr>
              <a:t> </a:t>
            </a:r>
            <a:r>
              <a:rPr lang="en-US" sz="1200" dirty="0" smtClean="0">
                <a:latin typeface="Trebuchet MS" panose="020B0603020202020204" pitchFamily="34" charset="0"/>
              </a:rPr>
              <a:t>in</a:t>
            </a:r>
            <a:r>
              <a:rPr lang="ro-RO" sz="1200" dirty="0" smtClean="0">
                <a:latin typeface="Trebuchet MS" panose="020B0603020202020204" pitchFamily="34" charset="0"/>
              </a:rPr>
              <a:t> </a:t>
            </a:r>
            <a:r>
              <a:rPr lang="it-IT" sz="1200" dirty="0" smtClean="0">
                <a:latin typeface="Trebuchet MS" panose="020B0603020202020204" pitchFamily="34" charset="0"/>
              </a:rPr>
              <a:t>cadrul </a:t>
            </a:r>
            <a:r>
              <a:rPr lang="it-IT" sz="1200" dirty="0">
                <a:latin typeface="Trebuchet MS" panose="020B0603020202020204" pitchFamily="34" charset="0"/>
              </a:rPr>
              <a:t>proiectului vor putea fi utilizate de aceste persoane pentru a deveni competitivi si de a monitoriza ISO 9001:2015 si CAF si a </a:t>
            </a:r>
            <a:r>
              <a:rPr lang="it-IT" sz="1200" dirty="0" smtClean="0">
                <a:latin typeface="Trebuchet MS" panose="020B0603020202020204" pitchFamily="34" charset="0"/>
              </a:rPr>
              <a:t>se</a:t>
            </a:r>
            <a:r>
              <a:rPr lang="ro-RO" sz="1200" dirty="0" smtClean="0">
                <a:latin typeface="Trebuchet MS" panose="020B0603020202020204" pitchFamily="34" charset="0"/>
              </a:rPr>
              <a:t> </a:t>
            </a:r>
            <a:r>
              <a:rPr lang="it-IT" sz="1200" dirty="0" smtClean="0">
                <a:latin typeface="Trebuchet MS" panose="020B0603020202020204" pitchFamily="34" charset="0"/>
              </a:rPr>
              <a:t>adapta </a:t>
            </a:r>
            <a:r>
              <a:rPr lang="it-IT" sz="1200" dirty="0">
                <a:latin typeface="Trebuchet MS" panose="020B0603020202020204" pitchFamily="34" charset="0"/>
              </a:rPr>
              <a:t>la cerintele si tendintele economiei, </a:t>
            </a:r>
            <a:endParaRPr lang="ro-RO" sz="1200" dirty="0" smtClean="0">
              <a:latin typeface="Trebuchet MS" panose="020B0603020202020204" pitchFamily="34" charset="0"/>
            </a:endParaRPr>
          </a:p>
          <a:p>
            <a:pPr>
              <a:buFontTx/>
              <a:buChar char="-"/>
            </a:pPr>
            <a:r>
              <a:rPr lang="it-IT" sz="1200" dirty="0" smtClean="0">
                <a:latin typeface="Trebuchet MS" panose="020B0603020202020204" pitchFamily="34" charset="0"/>
              </a:rPr>
              <a:t>schimbarea </a:t>
            </a:r>
            <a:r>
              <a:rPr lang="it-IT" sz="1200" dirty="0">
                <a:latin typeface="Trebuchet MS" panose="020B0603020202020204" pitchFamily="34" charset="0"/>
              </a:rPr>
              <a:t>de atitudini si comportamente datorate proiectului se vor reflecta in </a:t>
            </a:r>
            <a:r>
              <a:rPr lang="it-IT" sz="1200" dirty="0" smtClean="0">
                <a:latin typeface="Trebuchet MS" panose="020B0603020202020204" pitchFamily="34" charset="0"/>
              </a:rPr>
              <a:t>influente</a:t>
            </a:r>
            <a:r>
              <a:rPr lang="ro-RO" sz="1200" dirty="0" smtClean="0">
                <a:latin typeface="Trebuchet MS" panose="020B0603020202020204" pitchFamily="34" charset="0"/>
              </a:rPr>
              <a:t> </a:t>
            </a:r>
            <a:r>
              <a:rPr lang="it-IT" sz="1200" dirty="0" smtClean="0">
                <a:latin typeface="Trebuchet MS" panose="020B0603020202020204" pitchFamily="34" charset="0"/>
              </a:rPr>
              <a:t>pozitive </a:t>
            </a:r>
            <a:r>
              <a:rPr lang="it-IT" sz="1200" dirty="0">
                <a:latin typeface="Trebuchet MS" panose="020B0603020202020204" pitchFamily="34" charset="0"/>
              </a:rPr>
              <a:t>asupra familiei si prietenilor, in special din perspectiva ocuparii pe piata muncii, a atitudinii orientate spre dezvoltare durabila </a:t>
            </a:r>
            <a:r>
              <a:rPr lang="it-IT" sz="1200" dirty="0" smtClean="0">
                <a:latin typeface="Trebuchet MS" panose="020B0603020202020204" pitchFamily="34" charset="0"/>
              </a:rPr>
              <a:t>si</a:t>
            </a:r>
            <a:r>
              <a:rPr lang="ro-RO" sz="1200" dirty="0" smtClean="0">
                <a:latin typeface="Trebuchet MS" panose="020B0603020202020204" pitchFamily="34" charset="0"/>
              </a:rPr>
              <a:t> </a:t>
            </a:r>
            <a:r>
              <a:rPr lang="en-US" sz="1200" dirty="0" err="1" smtClean="0">
                <a:latin typeface="Trebuchet MS" panose="020B0603020202020204" pitchFamily="34" charset="0"/>
              </a:rPr>
              <a:t>egalitate</a:t>
            </a:r>
            <a:r>
              <a:rPr lang="en-US" sz="1200" dirty="0" smtClean="0">
                <a:latin typeface="Trebuchet MS" panose="020B0603020202020204" pitchFamily="34" charset="0"/>
              </a:rPr>
              <a:t> de</a:t>
            </a:r>
            <a:r>
              <a:rPr lang="ro-RO" sz="1200" dirty="0" smtClean="0">
                <a:latin typeface="Trebuchet MS" panose="020B0603020202020204" pitchFamily="34" charset="0"/>
              </a:rPr>
              <a:t> sanse,</a:t>
            </a:r>
          </a:p>
          <a:p>
            <a:pPr marL="0" indent="0">
              <a:buNone/>
            </a:pPr>
            <a:r>
              <a:rPr lang="en-US" sz="1200" dirty="0">
                <a:latin typeface="Trebuchet MS" panose="020B0603020202020204" pitchFamily="34" charset="0"/>
              </a:rPr>
              <a:t>Din </a:t>
            </a:r>
            <a:r>
              <a:rPr lang="en-US" sz="1200" dirty="0" err="1">
                <a:latin typeface="Trebuchet MS" panose="020B0603020202020204" pitchFamily="34" charset="0"/>
              </a:rPr>
              <a:t>punct</a:t>
            </a:r>
            <a:r>
              <a:rPr lang="en-US" sz="1200" dirty="0">
                <a:latin typeface="Trebuchet MS" panose="020B0603020202020204" pitchFamily="34" charset="0"/>
              </a:rPr>
              <a:t> de </a:t>
            </a:r>
            <a:r>
              <a:rPr lang="en-US" sz="1200" dirty="0" err="1">
                <a:latin typeface="Trebuchet MS" panose="020B0603020202020204" pitchFamily="34" charset="0"/>
              </a:rPr>
              <a:t>vedere</a:t>
            </a:r>
            <a:r>
              <a:rPr lang="en-US" sz="1200" dirty="0">
                <a:latin typeface="Trebuchet MS" panose="020B0603020202020204" pitchFamily="34" charset="0"/>
              </a:rPr>
              <a:t> institutional, </a:t>
            </a:r>
            <a:r>
              <a:rPr lang="en-US" sz="1200" dirty="0" err="1">
                <a:latin typeface="Trebuchet MS" panose="020B0603020202020204" pitchFamily="34" charset="0"/>
              </a:rPr>
              <a:t>dupa</a:t>
            </a:r>
            <a:r>
              <a:rPr lang="en-US" sz="1200" dirty="0">
                <a:latin typeface="Trebuchet MS" panose="020B0603020202020204" pitchFamily="34" charset="0"/>
              </a:rPr>
              <a:t> </a:t>
            </a:r>
            <a:r>
              <a:rPr lang="en-US" sz="1200" dirty="0" err="1">
                <a:latin typeface="Trebuchet MS" panose="020B0603020202020204" pitchFamily="34" charset="0"/>
              </a:rPr>
              <a:t>finalizarea</a:t>
            </a:r>
            <a:r>
              <a:rPr lang="en-US" sz="1200" dirty="0">
                <a:latin typeface="Trebuchet MS" panose="020B0603020202020204" pitchFamily="34" charset="0"/>
              </a:rPr>
              <a:t> </a:t>
            </a:r>
            <a:r>
              <a:rPr lang="en-US" sz="1200" dirty="0" err="1">
                <a:latin typeface="Trebuchet MS" panose="020B0603020202020204" pitchFamily="34" charset="0"/>
              </a:rPr>
              <a:t>implementarii</a:t>
            </a:r>
            <a:r>
              <a:rPr lang="en-US" sz="1200" dirty="0">
                <a:latin typeface="Trebuchet MS" panose="020B0603020202020204" pitchFamily="34" charset="0"/>
              </a:rPr>
              <a:t> </a:t>
            </a:r>
            <a:r>
              <a:rPr lang="en-US" sz="1200" dirty="0" err="1">
                <a:latin typeface="Trebuchet MS" panose="020B0603020202020204" pitchFamily="34" charset="0"/>
              </a:rPr>
              <a:t>proiectului</a:t>
            </a:r>
            <a:r>
              <a:rPr lang="en-US" sz="1200" dirty="0">
                <a:latin typeface="Trebuchet MS" panose="020B0603020202020204" pitchFamily="34" charset="0"/>
              </a:rPr>
              <a:t>, </a:t>
            </a:r>
            <a:r>
              <a:rPr lang="en-US" sz="1200" dirty="0" err="1">
                <a:latin typeface="Trebuchet MS" panose="020B0603020202020204" pitchFamily="34" charset="0"/>
              </a:rPr>
              <a:t>fiecare</a:t>
            </a:r>
            <a:r>
              <a:rPr lang="en-US" sz="1200" dirty="0">
                <a:latin typeface="Trebuchet MS" panose="020B0603020202020204" pitchFamily="34" charset="0"/>
              </a:rPr>
              <a:t> </a:t>
            </a:r>
            <a:r>
              <a:rPr lang="en-US" sz="1200" dirty="0" err="1">
                <a:latin typeface="Trebuchet MS" panose="020B0603020202020204" pitchFamily="34" charset="0"/>
              </a:rPr>
              <a:t>organizatie</a:t>
            </a:r>
            <a:r>
              <a:rPr lang="en-US" sz="1200" dirty="0">
                <a:latin typeface="Trebuchet MS" panose="020B0603020202020204" pitchFamily="34" charset="0"/>
              </a:rPr>
              <a:t> </a:t>
            </a:r>
            <a:r>
              <a:rPr lang="en-US" sz="1200" dirty="0" err="1">
                <a:latin typeface="Trebuchet MS" panose="020B0603020202020204" pitchFamily="34" charset="0"/>
              </a:rPr>
              <a:t>va</a:t>
            </a:r>
            <a:r>
              <a:rPr lang="en-US" sz="1200" dirty="0">
                <a:latin typeface="Trebuchet MS" panose="020B0603020202020204" pitchFamily="34" charset="0"/>
              </a:rPr>
              <a:t> </a:t>
            </a:r>
            <a:r>
              <a:rPr lang="en-US" sz="1200" dirty="0" err="1">
                <a:latin typeface="Trebuchet MS" panose="020B0603020202020204" pitchFamily="34" charset="0"/>
              </a:rPr>
              <a:t>beneficia</a:t>
            </a:r>
            <a:r>
              <a:rPr lang="en-US" sz="1200" dirty="0">
                <a:latin typeface="Trebuchet MS" panose="020B0603020202020204" pitchFamily="34" charset="0"/>
              </a:rPr>
              <a:t> de know how-</a:t>
            </a:r>
            <a:r>
              <a:rPr lang="en-US" sz="1200" dirty="0" err="1">
                <a:latin typeface="Trebuchet MS" panose="020B0603020202020204" pitchFamily="34" charset="0"/>
              </a:rPr>
              <a:t>ul</a:t>
            </a:r>
            <a:r>
              <a:rPr lang="en-US" sz="1200" dirty="0">
                <a:latin typeface="Trebuchet MS" panose="020B0603020202020204" pitchFamily="34" charset="0"/>
              </a:rPr>
              <a:t> </a:t>
            </a:r>
            <a:r>
              <a:rPr lang="en-US" sz="1200" dirty="0" err="1">
                <a:latin typeface="Trebuchet MS" panose="020B0603020202020204" pitchFamily="34" charset="0"/>
              </a:rPr>
              <a:t>acumulat</a:t>
            </a:r>
            <a:r>
              <a:rPr lang="en-US" sz="1200" dirty="0">
                <a:latin typeface="Trebuchet MS" panose="020B0603020202020204" pitchFamily="34" charset="0"/>
              </a:rPr>
              <a:t> </a:t>
            </a:r>
            <a:r>
              <a:rPr lang="en-US" sz="1200" dirty="0" smtClean="0">
                <a:latin typeface="Trebuchet MS" panose="020B0603020202020204" pitchFamily="34" charset="0"/>
              </a:rPr>
              <a:t>in</a:t>
            </a:r>
            <a:r>
              <a:rPr lang="ro-RO" sz="1200" dirty="0" smtClean="0">
                <a:latin typeface="Trebuchet MS" panose="020B0603020202020204" pitchFamily="34" charset="0"/>
              </a:rPr>
              <a:t> </a:t>
            </a:r>
            <a:r>
              <a:rPr lang="en-US" sz="1200" dirty="0" err="1" smtClean="0">
                <a:latin typeface="Trebuchet MS" panose="020B0603020202020204" pitchFamily="34" charset="0"/>
              </a:rPr>
              <a:t>cadrul</a:t>
            </a:r>
            <a:r>
              <a:rPr lang="en-US" sz="1200" dirty="0" smtClean="0">
                <a:latin typeface="Trebuchet MS" panose="020B0603020202020204" pitchFamily="34" charset="0"/>
              </a:rPr>
              <a:t> </a:t>
            </a:r>
            <a:r>
              <a:rPr lang="en-US" sz="1200" dirty="0" err="1" smtClean="0">
                <a:latin typeface="Trebuchet MS" panose="020B0603020202020204" pitchFamily="34" charset="0"/>
              </a:rPr>
              <a:t>proiectului</a:t>
            </a:r>
            <a:r>
              <a:rPr lang="en-US" sz="1200" dirty="0" smtClean="0">
                <a:latin typeface="Trebuchet MS" panose="020B0603020202020204" pitchFamily="34" charset="0"/>
              </a:rPr>
              <a:t>.</a:t>
            </a:r>
            <a:r>
              <a:rPr lang="ro-RO" sz="1200" dirty="0" smtClean="0">
                <a:latin typeface="Trebuchet MS" panose="020B0603020202020204" pitchFamily="34" charset="0"/>
              </a:rPr>
              <a:t> R</a:t>
            </a:r>
            <a:r>
              <a:rPr lang="en-US" sz="1200" dirty="0" err="1" smtClean="0">
                <a:latin typeface="Trebuchet MS" panose="020B0603020202020204" pitchFamily="34" charset="0"/>
              </a:rPr>
              <a:t>ezultatele</a:t>
            </a:r>
            <a:r>
              <a:rPr lang="en-US" sz="1200" dirty="0" smtClean="0">
                <a:latin typeface="Trebuchet MS" panose="020B0603020202020204" pitchFamily="34" charset="0"/>
              </a:rPr>
              <a:t> </a:t>
            </a:r>
            <a:r>
              <a:rPr lang="en-US" sz="1200" dirty="0" err="1">
                <a:latin typeface="Trebuchet MS" panose="020B0603020202020204" pitchFamily="34" charset="0"/>
              </a:rPr>
              <a:t>vor</a:t>
            </a:r>
            <a:r>
              <a:rPr lang="en-US" sz="1200" dirty="0">
                <a:latin typeface="Trebuchet MS" panose="020B0603020202020204" pitchFamily="34" charset="0"/>
              </a:rPr>
              <a:t> fi </a:t>
            </a:r>
            <a:r>
              <a:rPr lang="en-US" sz="1200" dirty="0" err="1">
                <a:latin typeface="Trebuchet MS" panose="020B0603020202020204" pitchFamily="34" charset="0"/>
              </a:rPr>
              <a:t>transferate</a:t>
            </a:r>
            <a:r>
              <a:rPr lang="en-US" sz="1200" dirty="0">
                <a:latin typeface="Trebuchet MS" panose="020B0603020202020204" pitchFamily="34" charset="0"/>
              </a:rPr>
              <a:t> </a:t>
            </a:r>
            <a:r>
              <a:rPr lang="en-US" sz="1200" dirty="0" err="1">
                <a:latin typeface="Trebuchet MS" panose="020B0603020202020204" pitchFamily="34" charset="0"/>
              </a:rPr>
              <a:t>catre</a:t>
            </a:r>
            <a:r>
              <a:rPr lang="en-US" sz="1200" dirty="0">
                <a:latin typeface="Trebuchet MS" panose="020B0603020202020204" pitchFamily="34" charset="0"/>
              </a:rPr>
              <a:t> </a:t>
            </a:r>
            <a:r>
              <a:rPr lang="en-US" sz="1200" dirty="0" err="1">
                <a:latin typeface="Trebuchet MS" panose="020B0603020202020204" pitchFamily="34" charset="0"/>
              </a:rPr>
              <a:t>membrii</a:t>
            </a:r>
            <a:r>
              <a:rPr lang="en-US" sz="1200" dirty="0">
                <a:latin typeface="Trebuchet MS" panose="020B0603020202020204" pitchFamily="34" charset="0"/>
              </a:rPr>
              <a:t> </a:t>
            </a:r>
            <a:r>
              <a:rPr lang="en-US" sz="1200" dirty="0" err="1">
                <a:latin typeface="Trebuchet MS" panose="020B0603020202020204" pitchFamily="34" charset="0"/>
              </a:rPr>
              <a:t>organizatiilor</a:t>
            </a:r>
            <a:r>
              <a:rPr lang="en-US" sz="1200" dirty="0">
                <a:latin typeface="Trebuchet MS" panose="020B0603020202020204" pitchFamily="34" charset="0"/>
              </a:rPr>
              <a:t> </a:t>
            </a:r>
            <a:r>
              <a:rPr lang="en-US" sz="1200" dirty="0" err="1">
                <a:latin typeface="Trebuchet MS" panose="020B0603020202020204" pitchFamily="34" charset="0"/>
              </a:rPr>
              <a:t>facand</a:t>
            </a:r>
            <a:r>
              <a:rPr lang="en-US" sz="1200" dirty="0">
                <a:latin typeface="Trebuchet MS" panose="020B0603020202020204" pitchFamily="34" charset="0"/>
              </a:rPr>
              <a:t> ca </a:t>
            </a:r>
            <a:r>
              <a:rPr lang="en-US" sz="1200" dirty="0" err="1">
                <a:latin typeface="Trebuchet MS" panose="020B0603020202020204" pitchFamily="34" charset="0"/>
              </a:rPr>
              <a:t>aceste</a:t>
            </a:r>
            <a:r>
              <a:rPr lang="en-US" sz="1200" dirty="0">
                <a:latin typeface="Trebuchet MS" panose="020B0603020202020204" pitchFamily="34" charset="0"/>
              </a:rPr>
              <a:t> </a:t>
            </a:r>
            <a:r>
              <a:rPr lang="en-US" sz="1200" dirty="0" err="1">
                <a:latin typeface="Trebuchet MS" panose="020B0603020202020204" pitchFamily="34" charset="0"/>
              </a:rPr>
              <a:t>entitati</a:t>
            </a:r>
            <a:r>
              <a:rPr lang="en-US" sz="1200" dirty="0">
                <a:latin typeface="Trebuchet MS" panose="020B0603020202020204" pitchFamily="34" charset="0"/>
              </a:rPr>
              <a:t> </a:t>
            </a:r>
            <a:r>
              <a:rPr lang="en-US" sz="1200" dirty="0" err="1">
                <a:latin typeface="Trebuchet MS" panose="020B0603020202020204" pitchFamily="34" charset="0"/>
              </a:rPr>
              <a:t>sa</a:t>
            </a:r>
            <a:r>
              <a:rPr lang="en-US" sz="1200" dirty="0">
                <a:latin typeface="Trebuchet MS" panose="020B0603020202020204" pitchFamily="34" charset="0"/>
              </a:rPr>
              <a:t> </a:t>
            </a:r>
            <a:r>
              <a:rPr lang="en-US" sz="1200" dirty="0" err="1">
                <a:latin typeface="Trebuchet MS" panose="020B0603020202020204" pitchFamily="34" charset="0"/>
              </a:rPr>
              <a:t>devina</a:t>
            </a:r>
            <a:r>
              <a:rPr lang="en-US" sz="1200" dirty="0">
                <a:latin typeface="Trebuchet MS" panose="020B0603020202020204" pitchFamily="34" charset="0"/>
              </a:rPr>
              <a:t> </a:t>
            </a:r>
            <a:r>
              <a:rPr lang="en-US" sz="1200" dirty="0" err="1" smtClean="0">
                <a:latin typeface="Trebuchet MS" panose="020B0603020202020204" pitchFamily="34" charset="0"/>
              </a:rPr>
              <a:t>mai</a:t>
            </a:r>
            <a:r>
              <a:rPr lang="ro-RO" sz="1200" dirty="0" smtClean="0">
                <a:latin typeface="Trebuchet MS" panose="020B0603020202020204" pitchFamily="34" charset="0"/>
              </a:rPr>
              <a:t> </a:t>
            </a:r>
            <a:r>
              <a:rPr lang="it-IT" sz="1200" dirty="0" smtClean="0">
                <a:latin typeface="Trebuchet MS" panose="020B0603020202020204" pitchFamily="34" charset="0"/>
              </a:rPr>
              <a:t>puternice </a:t>
            </a:r>
            <a:r>
              <a:rPr lang="it-IT" sz="1200" dirty="0">
                <a:latin typeface="Trebuchet MS" panose="020B0603020202020204" pitchFamily="34" charset="0"/>
              </a:rPr>
              <a:t>si mai calificate pentru noi abordari integrate ale problemelor cu care se confrunta societatea</a:t>
            </a:r>
            <a:r>
              <a:rPr lang="it-IT" sz="1200" dirty="0" smtClean="0">
                <a:latin typeface="Trebuchet MS" panose="020B0603020202020204" pitchFamily="34" charset="0"/>
              </a:rPr>
              <a:t>.</a:t>
            </a:r>
            <a:endParaRPr lang="ro-RO" sz="1200"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895022" y="5405187"/>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2533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948545" y="1825625"/>
            <a:ext cx="3616038" cy="2097982"/>
          </a:xfrm>
        </p:spPr>
        <p:txBody>
          <a:bodyPr>
            <a:normAutofit/>
          </a:bodyPr>
          <a:lstStyle/>
          <a:p>
            <a:pPr marL="0" indent="0" algn="ctr">
              <a:lnSpc>
                <a:spcPct val="100000"/>
              </a:lnSpc>
              <a:buNone/>
            </a:pPr>
            <a:r>
              <a:rPr lang="ro-RO" sz="1800" dirty="0" smtClean="0">
                <a:latin typeface="Trebuchet MS" panose="020B0603020202020204" pitchFamily="34" charset="0"/>
              </a:rPr>
              <a:t>Va multumesc,</a:t>
            </a:r>
            <a:endParaRPr lang="en-US" sz="1800" dirty="0" smtClean="0">
              <a:latin typeface="Trebuchet MS" panose="020B0603020202020204" pitchFamily="34" charset="0"/>
            </a:endParaRPr>
          </a:p>
          <a:p>
            <a:pPr marL="0" indent="0" algn="ctr">
              <a:lnSpc>
                <a:spcPct val="100000"/>
              </a:lnSpc>
              <a:buNone/>
            </a:pPr>
            <a:endParaRPr lang="ro-RO" sz="1800" dirty="0" smtClean="0">
              <a:latin typeface="Trebuchet MS" panose="020B0603020202020204" pitchFamily="34" charset="0"/>
            </a:endParaRPr>
          </a:p>
          <a:p>
            <a:pPr marL="0" indent="0" algn="ctr">
              <a:lnSpc>
                <a:spcPct val="100000"/>
              </a:lnSpc>
              <a:buNone/>
            </a:pPr>
            <a:r>
              <a:rPr lang="ro-RO" sz="1800" dirty="0" smtClean="0">
                <a:latin typeface="Trebuchet MS" panose="020B0603020202020204" pitchFamily="34" charset="0"/>
              </a:rPr>
              <a:t>Milena Perpelea</a:t>
            </a:r>
          </a:p>
          <a:p>
            <a:pPr marL="0" indent="0" algn="ctr">
              <a:lnSpc>
                <a:spcPct val="100000"/>
              </a:lnSpc>
              <a:buNone/>
            </a:pPr>
            <a:r>
              <a:rPr lang="ro-RO" sz="1800" dirty="0" smtClean="0">
                <a:latin typeface="Trebuchet MS" panose="020B0603020202020204" pitchFamily="34" charset="0"/>
              </a:rPr>
              <a:t>Manager proiect</a:t>
            </a:r>
          </a:p>
          <a:p>
            <a:pPr marL="0" indent="0" algn="ctr">
              <a:lnSpc>
                <a:spcPct val="100000"/>
              </a:lnSpc>
              <a:buNone/>
            </a:pPr>
            <a:r>
              <a:rPr lang="ro-RO" sz="1800" dirty="0" smtClean="0">
                <a:latin typeface="Trebuchet MS" panose="020B0603020202020204" pitchFamily="34" charset="0"/>
              </a:rPr>
              <a:t>Email</a:t>
            </a:r>
            <a:r>
              <a:rPr lang="en-US" sz="1800" dirty="0" smtClean="0">
                <a:latin typeface="Trebuchet MS" panose="020B0603020202020204" pitchFamily="34" charset="0"/>
              </a:rPr>
              <a:t>: al21@ploiesti.ro</a:t>
            </a:r>
            <a:endParaRPr lang="en-US" sz="1800"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895022" y="5405187"/>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7387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7527" y="1369726"/>
            <a:ext cx="9385070" cy="672016"/>
          </a:xfrm>
        </p:spPr>
        <p:txBody>
          <a:bodyPr>
            <a:noAutofit/>
          </a:bodyPr>
          <a:lstStyle/>
          <a:p>
            <a:pPr algn="ctr"/>
            <a:r>
              <a:rPr lang="ro-RO" sz="2800" b="1" dirty="0" smtClean="0">
                <a:latin typeface="Trebuchet MS" panose="020B0603020202020204" pitchFamily="34" charset="0"/>
              </a:rPr>
              <a:t>Scopul si obiectivele proiectului</a:t>
            </a:r>
            <a:endParaRPr lang="en-US" sz="2800" b="1" dirty="0">
              <a:latin typeface="Trebuchet MS" panose="020B0603020202020204" pitchFamily="34" charset="0"/>
            </a:endParaRPr>
          </a:p>
        </p:txBody>
      </p:sp>
      <p:sp>
        <p:nvSpPr>
          <p:cNvPr id="7" name="Content Placeholder 6"/>
          <p:cNvSpPr>
            <a:spLocks noGrp="1"/>
          </p:cNvSpPr>
          <p:nvPr>
            <p:ph idx="1"/>
          </p:nvPr>
        </p:nvSpPr>
        <p:spPr>
          <a:xfrm>
            <a:off x="838200" y="2041742"/>
            <a:ext cx="10515600" cy="4135221"/>
          </a:xfrm>
        </p:spPr>
        <p:txBody>
          <a:bodyPr>
            <a:normAutofit/>
          </a:bodyPr>
          <a:lstStyle/>
          <a:p>
            <a:endParaRPr lang="it-IT" sz="1600" dirty="0" smtClean="0">
              <a:latin typeface="Trebuchet MS" panose="020B0603020202020204" pitchFamily="34" charset="0"/>
            </a:endParaRPr>
          </a:p>
          <a:p>
            <a:pPr marL="0" indent="0">
              <a:buNone/>
            </a:pPr>
            <a:r>
              <a:rPr lang="ro-RO" sz="1800" b="1" dirty="0">
                <a:latin typeface="Trebuchet MS" panose="020B0603020202020204" pitchFamily="34" charset="0"/>
              </a:rPr>
              <a:t>Obiectivul </a:t>
            </a:r>
            <a:r>
              <a:rPr lang="ro-RO" sz="1800" b="1" dirty="0" smtClean="0">
                <a:latin typeface="Trebuchet MS" panose="020B0603020202020204" pitchFamily="34" charset="0"/>
              </a:rPr>
              <a:t>general</a:t>
            </a:r>
            <a:r>
              <a:rPr lang="en-US" sz="1800" dirty="0" smtClean="0">
                <a:latin typeface="Trebuchet MS" panose="020B0603020202020204" pitchFamily="34" charset="0"/>
              </a:rPr>
              <a:t>: </a:t>
            </a:r>
            <a:r>
              <a:rPr lang="ro-RO" sz="1800" dirty="0" smtClean="0">
                <a:latin typeface="Trebuchet MS" panose="020B0603020202020204" pitchFamily="34" charset="0"/>
              </a:rPr>
              <a:t>introducerea/extinderea </a:t>
            </a:r>
            <a:r>
              <a:rPr lang="ro-RO" sz="1800" dirty="0">
                <a:latin typeface="Trebuchet MS" panose="020B0603020202020204" pitchFamily="34" charset="0"/>
              </a:rPr>
              <a:t>de sisteme, instrumente si procese de managementul calitatii si performantei, precum ISO 9001:2015 si CAF (Cadrul comun de autoevaluare a modului de functionare a institutiilor publice), la nivelul Municipiului Ploiesti, a serviciilor descentralizate si subordonate. </a:t>
            </a:r>
            <a:endParaRPr lang="en-US" sz="1800" dirty="0" smtClean="0">
              <a:latin typeface="Trebuchet MS" panose="020B0603020202020204" pitchFamily="34" charset="0"/>
            </a:endParaRPr>
          </a:p>
          <a:p>
            <a:pPr marL="0" indent="0">
              <a:buNone/>
            </a:pPr>
            <a:r>
              <a:rPr lang="en-US" sz="1800" b="1" dirty="0" err="1">
                <a:latin typeface="Trebuchet MS" panose="020B0603020202020204" pitchFamily="34" charset="0"/>
              </a:rPr>
              <a:t>Durata</a:t>
            </a:r>
            <a:r>
              <a:rPr lang="en-US" sz="1800" b="1" dirty="0">
                <a:latin typeface="Trebuchet MS" panose="020B0603020202020204" pitchFamily="34" charset="0"/>
              </a:rPr>
              <a:t> </a:t>
            </a:r>
            <a:r>
              <a:rPr lang="en-US" sz="1800" b="1" dirty="0" err="1">
                <a:latin typeface="Trebuchet MS" panose="020B0603020202020204" pitchFamily="34" charset="0"/>
              </a:rPr>
              <a:t>proiectului</a:t>
            </a:r>
            <a:r>
              <a:rPr lang="en-US" sz="1800" dirty="0">
                <a:latin typeface="Trebuchet MS" panose="020B0603020202020204" pitchFamily="34" charset="0"/>
              </a:rPr>
              <a:t>: </a:t>
            </a:r>
            <a:r>
              <a:rPr lang="ro-RO" sz="1800" dirty="0">
                <a:latin typeface="Trebuchet MS" panose="020B0603020202020204" pitchFamily="34" charset="0"/>
              </a:rPr>
              <a:t>16 de luni, in intervalul 7 martie 2018 – 6 iulie </a:t>
            </a:r>
            <a:r>
              <a:rPr lang="ro-RO" sz="1800" dirty="0" smtClean="0">
                <a:latin typeface="Trebuchet MS" panose="020B0603020202020204" pitchFamily="34" charset="0"/>
              </a:rPr>
              <a:t>2019</a:t>
            </a:r>
            <a:endParaRPr lang="en-US" sz="1800" dirty="0">
              <a:latin typeface="Trebuchet MS" panose="020B0603020202020204" pitchFamily="34" charset="0"/>
            </a:endParaRPr>
          </a:p>
          <a:p>
            <a:pPr marL="0" indent="0">
              <a:buNone/>
            </a:pPr>
            <a:r>
              <a:rPr lang="ro-RO" sz="1800" b="1" dirty="0" smtClean="0">
                <a:latin typeface="Trebuchet MS" panose="020B0603020202020204" pitchFamily="34" charset="0"/>
              </a:rPr>
              <a:t>Pregatirea </a:t>
            </a:r>
            <a:r>
              <a:rPr lang="ro-RO" sz="1800" b="1" dirty="0">
                <a:latin typeface="Trebuchet MS" panose="020B0603020202020204" pitchFamily="34" charset="0"/>
              </a:rPr>
              <a:t>corespunzatoare </a:t>
            </a:r>
            <a:r>
              <a:rPr lang="ro-RO" sz="1800" dirty="0">
                <a:latin typeface="Trebuchet MS" panose="020B0603020202020204" pitchFamily="34" charset="0"/>
              </a:rPr>
              <a:t>a grupului tinta va sprjini activitatile de dezvoltare si de sustinere a unui management performant, prin dezvoltarea practicilor de management si prin consolidarea unei capacitati sustinute de formare pentru administratia publica din Municipiul Ploiesti</a:t>
            </a:r>
            <a:r>
              <a:rPr lang="ro-RO" sz="1800" dirty="0" smtClean="0">
                <a:latin typeface="Trebuchet MS" panose="020B0603020202020204" pitchFamily="34" charset="0"/>
              </a:rPr>
              <a:t>.</a:t>
            </a:r>
            <a:endParaRPr lang="en-US" sz="1800" dirty="0" smtClean="0">
              <a:latin typeface="Trebuchet MS" panose="020B0603020202020204" pitchFamily="34" charset="0"/>
            </a:endParaRPr>
          </a:p>
          <a:p>
            <a:pPr marL="0" indent="0">
              <a:buNone/>
            </a:pPr>
            <a:r>
              <a:rPr lang="it-IT" sz="1800" dirty="0">
                <a:latin typeface="Trebuchet MS" panose="020B0603020202020204" pitchFamily="34" charset="0"/>
              </a:rPr>
              <a:t>Dezvoltarea resurselor umane reprezinta unul dintre elementele fundamentale ale cresterii accesului la servicii accesibile, durabile si </a:t>
            </a:r>
            <a:r>
              <a:rPr lang="it-IT" sz="1800" dirty="0" smtClean="0">
                <a:latin typeface="Trebuchet MS" panose="020B0603020202020204" pitchFamily="34" charset="0"/>
              </a:rPr>
              <a:t>de inalta </a:t>
            </a:r>
            <a:r>
              <a:rPr lang="it-IT" sz="1800" dirty="0">
                <a:latin typeface="Trebuchet MS" panose="020B0603020202020204" pitchFamily="34" charset="0"/>
              </a:rPr>
              <a:t>calitate si de asemenea reprezinta pilonul incluziunii </a:t>
            </a:r>
            <a:r>
              <a:rPr lang="it-IT" sz="1800" dirty="0" smtClean="0">
                <a:latin typeface="Trebuchet MS" panose="020B0603020202020204" pitchFamily="34" charset="0"/>
              </a:rPr>
              <a:t>sociale.</a:t>
            </a:r>
            <a:endParaRPr lang="en-US" sz="1800" dirty="0">
              <a:latin typeface="Trebuchet MS" panose="020B0603020202020204" pitchFamily="34" charset="0"/>
            </a:endParaRPr>
          </a:p>
          <a:p>
            <a:pPr marL="0" indent="0">
              <a:buNone/>
            </a:pPr>
            <a:endParaRPr lang="en-US" sz="1600"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868290"/>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895022" y="5405187"/>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6148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32383" y="1352811"/>
            <a:ext cx="6944622" cy="739036"/>
          </a:xfrm>
        </p:spPr>
        <p:txBody>
          <a:bodyPr>
            <a:normAutofit/>
          </a:bodyPr>
          <a:lstStyle/>
          <a:p>
            <a:pPr algn="ctr"/>
            <a:r>
              <a:rPr lang="ro-RO" sz="2800" b="1" dirty="0">
                <a:latin typeface="Trebuchet MS" panose="020B0603020202020204" pitchFamily="34" charset="0"/>
              </a:rPr>
              <a:t>Obiectivele specifice</a:t>
            </a:r>
            <a:r>
              <a:rPr lang="ro-RO" sz="2800" dirty="0">
                <a:latin typeface="Trebuchet MS" panose="020B0603020202020204" pitchFamily="34" charset="0"/>
              </a:rPr>
              <a:t> </a:t>
            </a:r>
            <a:endParaRPr lang="en-US" sz="2800" dirty="0">
              <a:latin typeface="Trebuchet MS" panose="020B0603020202020204" pitchFamily="34" charset="0"/>
            </a:endParaRPr>
          </a:p>
        </p:txBody>
      </p:sp>
      <p:sp>
        <p:nvSpPr>
          <p:cNvPr id="7" name="Content Placeholder 6"/>
          <p:cNvSpPr>
            <a:spLocks noGrp="1"/>
          </p:cNvSpPr>
          <p:nvPr>
            <p:ph idx="1"/>
          </p:nvPr>
        </p:nvSpPr>
        <p:spPr>
          <a:xfrm>
            <a:off x="838200" y="2492679"/>
            <a:ext cx="10515600" cy="2912508"/>
          </a:xfrm>
        </p:spPr>
        <p:txBody>
          <a:bodyPr>
            <a:normAutofit lnSpcReduction="10000"/>
          </a:bodyPr>
          <a:lstStyle/>
          <a:p>
            <a:pPr marL="0" indent="0">
              <a:buNone/>
            </a:pPr>
            <a:r>
              <a:rPr lang="ro-RO" sz="2400" b="1" dirty="0" smtClean="0">
                <a:latin typeface="Trebuchet MS" panose="020B0603020202020204" pitchFamily="34" charset="0"/>
              </a:rPr>
              <a:t> </a:t>
            </a:r>
            <a:r>
              <a:rPr lang="ro-RO" sz="2400" b="1" dirty="0">
                <a:latin typeface="Trebuchet MS" panose="020B0603020202020204" pitchFamily="34" charset="0"/>
              </a:rPr>
              <a:t>OS 1:</a:t>
            </a:r>
            <a:r>
              <a:rPr lang="ro-RO" sz="2400" dirty="0">
                <a:latin typeface="Trebuchet MS" panose="020B0603020202020204" pitchFamily="34" charset="0"/>
              </a:rPr>
              <a:t> Extinderea sistemului de management al calitatii ISO 9001:2015 la nivelul Municipiului Ploiesti, serviciilor descentralizate si subordonate.</a:t>
            </a:r>
            <a:endParaRPr lang="en-US" sz="2400" dirty="0">
              <a:latin typeface="Trebuchet MS" panose="020B0603020202020204" pitchFamily="34" charset="0"/>
            </a:endParaRPr>
          </a:p>
          <a:p>
            <a:pPr marL="0" indent="0">
              <a:buNone/>
            </a:pPr>
            <a:r>
              <a:rPr lang="ro-RO" sz="2400" b="1" dirty="0" smtClean="0">
                <a:latin typeface="Trebuchet MS" panose="020B0603020202020204" pitchFamily="34" charset="0"/>
              </a:rPr>
              <a:t> </a:t>
            </a:r>
            <a:r>
              <a:rPr lang="ro-RO" sz="2400" b="1" dirty="0">
                <a:latin typeface="Trebuchet MS" panose="020B0603020202020204" pitchFamily="34" charset="0"/>
              </a:rPr>
              <a:t>OS 2:</a:t>
            </a:r>
            <a:r>
              <a:rPr lang="ro-RO" sz="2400" dirty="0">
                <a:latin typeface="Trebuchet MS" panose="020B0603020202020204" pitchFamily="34" charset="0"/>
              </a:rPr>
              <a:t> Introducerea si implementarea unui sistem de management al calitatii si performantei CAF la nivelul Municipiului Ploiesti</a:t>
            </a:r>
            <a:r>
              <a:rPr lang="ro-RO" sz="2400" dirty="0" smtClean="0">
                <a:latin typeface="Trebuchet MS" panose="020B0603020202020204" pitchFamily="34" charset="0"/>
              </a:rPr>
              <a:t>,</a:t>
            </a:r>
            <a:r>
              <a:rPr lang="en-US" sz="2400" dirty="0" smtClean="0">
                <a:latin typeface="Trebuchet MS" panose="020B0603020202020204" pitchFamily="34" charset="0"/>
              </a:rPr>
              <a:t> </a:t>
            </a:r>
            <a:r>
              <a:rPr lang="ro-RO" sz="2400" dirty="0" smtClean="0">
                <a:latin typeface="Trebuchet MS" panose="020B0603020202020204" pitchFamily="34" charset="0"/>
              </a:rPr>
              <a:t>serviciilor </a:t>
            </a:r>
            <a:r>
              <a:rPr lang="ro-RO" sz="2400" dirty="0">
                <a:latin typeface="Trebuchet MS" panose="020B0603020202020204" pitchFamily="34" charset="0"/>
              </a:rPr>
              <a:t>descentralizate si subordonate.</a:t>
            </a:r>
            <a:endParaRPr lang="en-US" sz="2400" dirty="0">
              <a:latin typeface="Trebuchet MS" panose="020B0603020202020204" pitchFamily="34" charset="0"/>
            </a:endParaRPr>
          </a:p>
          <a:p>
            <a:pPr marL="0" indent="0">
              <a:buNone/>
            </a:pPr>
            <a:r>
              <a:rPr lang="ro-RO" sz="2400" b="1" dirty="0" smtClean="0">
                <a:latin typeface="Trebuchet MS" panose="020B0603020202020204" pitchFamily="34" charset="0"/>
              </a:rPr>
              <a:t>OS </a:t>
            </a:r>
            <a:r>
              <a:rPr lang="ro-RO" sz="2400" b="1" dirty="0">
                <a:latin typeface="Trebuchet MS" panose="020B0603020202020204" pitchFamily="34" charset="0"/>
              </a:rPr>
              <a:t>3:</a:t>
            </a:r>
            <a:r>
              <a:rPr lang="ro-RO" sz="2400" dirty="0">
                <a:latin typeface="Trebuchet MS" panose="020B0603020202020204" pitchFamily="34" charset="0"/>
              </a:rPr>
              <a:t> Dezvoltarea abilitatilor si cunostintelor a 50 de persoane din personalul Municipiului Ploiesti, serviciilor descentralizate si subordonate, pentru asigurarea managementului calitatii si performantei la nivel local. </a:t>
            </a:r>
            <a:endParaRPr lang="en-US" sz="2400" dirty="0">
              <a:latin typeface="Trebuchet MS" panose="020B0603020202020204" pitchFamily="34" charset="0"/>
            </a:endParaRPr>
          </a:p>
          <a:p>
            <a:endParaRPr lang="en-US" dirty="0"/>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895022" y="5405187"/>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2868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31520" y="1402915"/>
            <a:ext cx="10715105" cy="971865"/>
          </a:xfrm>
        </p:spPr>
        <p:txBody>
          <a:bodyPr>
            <a:normAutofit fontScale="90000"/>
          </a:bodyPr>
          <a:lstStyle/>
          <a:p>
            <a:pPr algn="ctr"/>
            <a:r>
              <a:rPr lang="ro-RO" sz="2800" b="1" dirty="0">
                <a:latin typeface="Trebuchet MS" panose="020B0603020202020204" pitchFamily="34" charset="0"/>
              </a:rPr>
              <a:t>OS 1: Extinderea sistemului de management al calitatii ISO 9001:2015 la nivelul Municipiului Ploiesti, serviciilor descentralizate si </a:t>
            </a:r>
            <a:r>
              <a:rPr lang="ro-RO" sz="2800" b="1" dirty="0" smtClean="0">
                <a:latin typeface="Trebuchet MS" panose="020B0603020202020204" pitchFamily="34" charset="0"/>
              </a:rPr>
              <a:t>subordonate</a:t>
            </a:r>
            <a:endParaRPr lang="en-US" sz="2800" b="1" dirty="0">
              <a:latin typeface="Trebuchet MS" panose="020B0603020202020204" pitchFamily="34" charset="0"/>
            </a:endParaRPr>
          </a:p>
        </p:txBody>
      </p:sp>
      <p:sp>
        <p:nvSpPr>
          <p:cNvPr id="7" name="Content Placeholder 6"/>
          <p:cNvSpPr>
            <a:spLocks noGrp="1"/>
          </p:cNvSpPr>
          <p:nvPr>
            <p:ph idx="1"/>
          </p:nvPr>
        </p:nvSpPr>
        <p:spPr>
          <a:xfrm>
            <a:off x="838200" y="2855934"/>
            <a:ext cx="10515600" cy="1274402"/>
          </a:xfrm>
        </p:spPr>
        <p:txBody>
          <a:bodyPr>
            <a:normAutofit/>
          </a:bodyPr>
          <a:lstStyle/>
          <a:p>
            <a:pPr marL="0" indent="0">
              <a:buNone/>
            </a:pPr>
            <a:r>
              <a:rPr lang="ro-RO" sz="2000" dirty="0" smtClean="0">
                <a:latin typeface="Trebuchet MS" panose="020B0603020202020204" pitchFamily="34" charset="0"/>
              </a:rPr>
              <a:t>Activitatea </a:t>
            </a:r>
            <a:r>
              <a:rPr lang="ro-RO" sz="2000" dirty="0">
                <a:latin typeface="Trebuchet MS" panose="020B0603020202020204" pitchFamily="34" charset="0"/>
              </a:rPr>
              <a:t>2 – Extinderea instrumentului de management al calităţii ISO 9001:2015 în Municipiul Ploieşti, serviciile descentralizate şi subordonate, în concordanţă cu Planul de acţiuni pentru implementarea etapizată a managementului calităţii în autorităţi şi instituţii publice 2016-2020.</a:t>
            </a:r>
            <a:endParaRPr lang="en-US" sz="2000"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65125"/>
            <a:ext cx="7182678" cy="734804"/>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895022" y="5405187"/>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405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217051"/>
            <a:ext cx="10515600" cy="852697"/>
          </a:xfrm>
        </p:spPr>
        <p:txBody>
          <a:bodyPr>
            <a:normAutofit fontScale="90000"/>
          </a:bodyPr>
          <a:lstStyle/>
          <a:p>
            <a:pPr algn="ctr"/>
            <a:r>
              <a:rPr lang="en-US" sz="3200" b="1" dirty="0" smtClean="0">
                <a:latin typeface="Trebuchet MS" panose="020B0603020202020204" pitchFamily="34" charset="0"/>
              </a:rPr>
              <a:t/>
            </a:r>
            <a:br>
              <a:rPr lang="en-US" sz="3200" b="1" dirty="0" smtClean="0">
                <a:latin typeface="Trebuchet MS" panose="020B0603020202020204" pitchFamily="34" charset="0"/>
              </a:rPr>
            </a:br>
            <a:r>
              <a:rPr lang="ro-RO" sz="3200" b="1" dirty="0">
                <a:latin typeface="Trebuchet MS" panose="020B0603020202020204" pitchFamily="34" charset="0"/>
              </a:rPr>
              <a:t>Activitatea 2 </a:t>
            </a:r>
            <a:r>
              <a:rPr lang="en-US" sz="3200" b="1" dirty="0" smtClean="0">
                <a:latin typeface="Trebuchet MS" panose="020B0603020202020204" pitchFamily="34" charset="0"/>
              </a:rPr>
              <a:t>- </a:t>
            </a:r>
            <a:r>
              <a:rPr lang="ro-RO" sz="3200" b="1" dirty="0" smtClean="0">
                <a:latin typeface="Trebuchet MS" panose="020B0603020202020204" pitchFamily="34" charset="0"/>
              </a:rPr>
              <a:t>Subactivita</a:t>
            </a:r>
            <a:r>
              <a:rPr lang="en-US" sz="3200" b="1" dirty="0" err="1" smtClean="0">
                <a:latin typeface="Trebuchet MS" panose="020B0603020202020204" pitchFamily="34" charset="0"/>
              </a:rPr>
              <a:t>ti</a:t>
            </a:r>
            <a:r>
              <a:rPr lang="en-US" sz="3200" b="1" dirty="0" smtClean="0">
                <a:latin typeface="Trebuchet MS" panose="020B0603020202020204" pitchFamily="34" charset="0"/>
              </a:rPr>
              <a:t> </a:t>
            </a:r>
            <a:endParaRPr lang="en-US" sz="3200" b="1" dirty="0">
              <a:latin typeface="Trebuchet MS" panose="020B0603020202020204" pitchFamily="34" charset="0"/>
            </a:endParaRPr>
          </a:p>
        </p:txBody>
      </p:sp>
      <p:sp>
        <p:nvSpPr>
          <p:cNvPr id="7" name="Content Placeholder 6"/>
          <p:cNvSpPr>
            <a:spLocks noGrp="1"/>
          </p:cNvSpPr>
          <p:nvPr>
            <p:ph idx="1"/>
          </p:nvPr>
        </p:nvSpPr>
        <p:spPr>
          <a:xfrm>
            <a:off x="838200" y="2261062"/>
            <a:ext cx="10515600" cy="2876203"/>
          </a:xfrm>
        </p:spPr>
        <p:txBody>
          <a:bodyPr>
            <a:normAutofit/>
          </a:bodyPr>
          <a:lstStyle/>
          <a:p>
            <a:r>
              <a:rPr lang="en-US" sz="2400" dirty="0" smtClean="0">
                <a:latin typeface="Trebuchet MS" panose="020B0603020202020204" pitchFamily="34" charset="0"/>
              </a:rPr>
              <a:t> </a:t>
            </a:r>
            <a:r>
              <a:rPr lang="ro-RO" sz="2400" dirty="0" smtClean="0">
                <a:latin typeface="Trebuchet MS" panose="020B0603020202020204" pitchFamily="34" charset="0"/>
              </a:rPr>
              <a:t>2.1 </a:t>
            </a:r>
            <a:r>
              <a:rPr lang="ro-RO" sz="2400" dirty="0">
                <a:latin typeface="Trebuchet MS" panose="020B0603020202020204" pitchFamily="34" charset="0"/>
              </a:rPr>
              <a:t>– Realizarea auditului intern de calitate în Municipiul Ploieşti, serviciile descentralizate şi subordonate.</a:t>
            </a:r>
            <a:endParaRPr lang="en-US" sz="2400" dirty="0">
              <a:latin typeface="Trebuchet MS" panose="020B0603020202020204" pitchFamily="34" charset="0"/>
            </a:endParaRPr>
          </a:p>
          <a:p>
            <a:r>
              <a:rPr lang="ro-RO" sz="2400" dirty="0">
                <a:latin typeface="Trebuchet MS" panose="020B0603020202020204" pitchFamily="34" charset="0"/>
              </a:rPr>
              <a:t> </a:t>
            </a:r>
            <a:r>
              <a:rPr lang="ro-RO" sz="2400" dirty="0" smtClean="0">
                <a:latin typeface="Trebuchet MS" panose="020B0603020202020204" pitchFamily="34" charset="0"/>
              </a:rPr>
              <a:t> </a:t>
            </a:r>
            <a:r>
              <a:rPr lang="en-US" sz="2400" dirty="0" smtClean="0">
                <a:latin typeface="Trebuchet MS" panose="020B0603020202020204" pitchFamily="34" charset="0"/>
              </a:rPr>
              <a:t>2.2 </a:t>
            </a:r>
            <a:r>
              <a:rPr lang="en-US" sz="2400" dirty="0" err="1">
                <a:latin typeface="Trebuchet MS" panose="020B0603020202020204" pitchFamily="34" charset="0"/>
              </a:rPr>
              <a:t>Recertificarea</a:t>
            </a:r>
            <a:r>
              <a:rPr lang="en-US" sz="2400" dirty="0">
                <a:latin typeface="Trebuchet MS" panose="020B0603020202020204" pitchFamily="34" charset="0"/>
              </a:rPr>
              <a:t> </a:t>
            </a:r>
            <a:r>
              <a:rPr lang="en-US" sz="2400" dirty="0" err="1">
                <a:latin typeface="Trebuchet MS" panose="020B0603020202020204" pitchFamily="34" charset="0"/>
              </a:rPr>
              <a:t>sistemului</a:t>
            </a:r>
            <a:r>
              <a:rPr lang="en-US" sz="2400" dirty="0">
                <a:latin typeface="Trebuchet MS" panose="020B0603020202020204" pitchFamily="34" charset="0"/>
              </a:rPr>
              <a:t> de management al </a:t>
            </a:r>
            <a:r>
              <a:rPr lang="en-US" sz="2400" dirty="0" err="1">
                <a:latin typeface="Trebuchet MS" panose="020B0603020202020204" pitchFamily="34" charset="0"/>
              </a:rPr>
              <a:t>calitatii</a:t>
            </a:r>
            <a:r>
              <a:rPr lang="en-US" sz="2400" dirty="0">
                <a:latin typeface="Trebuchet MS" panose="020B0603020202020204" pitchFamily="34" charset="0"/>
              </a:rPr>
              <a:t> ISO 9001:2015 in </a:t>
            </a:r>
            <a:r>
              <a:rPr lang="en-US" sz="2400" dirty="0" err="1">
                <a:latin typeface="Trebuchet MS" panose="020B0603020202020204" pitchFamily="34" charset="0"/>
              </a:rPr>
              <a:t>Municipiul</a:t>
            </a:r>
            <a:r>
              <a:rPr lang="en-US" sz="2400" dirty="0">
                <a:latin typeface="Trebuchet MS" panose="020B0603020202020204" pitchFamily="34" charset="0"/>
              </a:rPr>
              <a:t> Ploiesti, </a:t>
            </a:r>
            <a:r>
              <a:rPr lang="en-US" sz="2400" dirty="0" err="1">
                <a:latin typeface="Trebuchet MS" panose="020B0603020202020204" pitchFamily="34" charset="0"/>
              </a:rPr>
              <a:t>serviciile</a:t>
            </a:r>
            <a:r>
              <a:rPr lang="en-US" sz="2400" dirty="0">
                <a:latin typeface="Trebuchet MS" panose="020B0603020202020204" pitchFamily="34" charset="0"/>
              </a:rPr>
              <a:t> </a:t>
            </a:r>
            <a:r>
              <a:rPr lang="en-US" sz="2400" dirty="0" err="1">
                <a:latin typeface="Trebuchet MS" panose="020B0603020202020204" pitchFamily="34" charset="0"/>
              </a:rPr>
              <a:t>descentralizate</a:t>
            </a:r>
            <a:r>
              <a:rPr lang="en-US" sz="2400" dirty="0">
                <a:latin typeface="Trebuchet MS" panose="020B0603020202020204" pitchFamily="34" charset="0"/>
              </a:rPr>
              <a:t> </a:t>
            </a:r>
            <a:r>
              <a:rPr lang="en-US" sz="2400" dirty="0" err="1">
                <a:latin typeface="Trebuchet MS" panose="020B0603020202020204" pitchFamily="34" charset="0"/>
              </a:rPr>
              <a:t>si</a:t>
            </a:r>
            <a:r>
              <a:rPr lang="en-US" sz="2400" dirty="0">
                <a:latin typeface="Trebuchet MS" panose="020B0603020202020204" pitchFamily="34" charset="0"/>
              </a:rPr>
              <a:t> subordinate</a:t>
            </a:r>
          </a:p>
          <a:p>
            <a:r>
              <a:rPr lang="en-US" sz="2400" dirty="0" smtClean="0">
                <a:latin typeface="Trebuchet MS" panose="020B0603020202020204" pitchFamily="34" charset="0"/>
              </a:rPr>
              <a:t> 2.3 </a:t>
            </a:r>
            <a:r>
              <a:rPr lang="en-US" sz="2400" dirty="0" err="1">
                <a:latin typeface="Trebuchet MS" panose="020B0603020202020204" pitchFamily="34" charset="0"/>
              </a:rPr>
              <a:t>Monitorizarea</a:t>
            </a:r>
            <a:r>
              <a:rPr lang="en-US" sz="2400" dirty="0">
                <a:latin typeface="Trebuchet MS" panose="020B0603020202020204" pitchFamily="34" charset="0"/>
              </a:rPr>
              <a:t> </a:t>
            </a:r>
            <a:r>
              <a:rPr lang="en-US" sz="2400" dirty="0" err="1">
                <a:latin typeface="Trebuchet MS" panose="020B0603020202020204" pitchFamily="34" charset="0"/>
              </a:rPr>
              <a:t>derularii</a:t>
            </a:r>
            <a:r>
              <a:rPr lang="en-US" sz="2400" dirty="0">
                <a:latin typeface="Trebuchet MS" panose="020B0603020202020204" pitchFamily="34" charset="0"/>
              </a:rPr>
              <a:t> </a:t>
            </a:r>
            <a:r>
              <a:rPr lang="en-US" sz="2400" dirty="0" err="1">
                <a:latin typeface="Trebuchet MS" panose="020B0603020202020204" pitchFamily="34" charset="0"/>
              </a:rPr>
              <a:t>sistemului</a:t>
            </a:r>
            <a:r>
              <a:rPr lang="en-US" sz="2400" dirty="0">
                <a:latin typeface="Trebuchet MS" panose="020B0603020202020204" pitchFamily="34" charset="0"/>
              </a:rPr>
              <a:t> de management al </a:t>
            </a:r>
            <a:r>
              <a:rPr lang="en-US" sz="2400" dirty="0" err="1">
                <a:latin typeface="Trebuchet MS" panose="020B0603020202020204" pitchFamily="34" charset="0"/>
              </a:rPr>
              <a:t>calitatii</a:t>
            </a:r>
            <a:r>
              <a:rPr lang="en-US" sz="2400" dirty="0">
                <a:latin typeface="Trebuchet MS" panose="020B0603020202020204" pitchFamily="34" charset="0"/>
              </a:rPr>
              <a:t> ISO 9001:2015 in </a:t>
            </a:r>
            <a:r>
              <a:rPr lang="en-US" sz="2400" dirty="0" err="1">
                <a:latin typeface="Trebuchet MS" panose="020B0603020202020204" pitchFamily="34" charset="0"/>
              </a:rPr>
              <a:t>Municipiul</a:t>
            </a:r>
            <a:r>
              <a:rPr lang="en-US" sz="2400" dirty="0">
                <a:latin typeface="Trebuchet MS" panose="020B0603020202020204" pitchFamily="34" charset="0"/>
              </a:rPr>
              <a:t> Ploiesti, </a:t>
            </a:r>
            <a:r>
              <a:rPr lang="en-US" sz="2400" dirty="0" err="1">
                <a:latin typeface="Trebuchet MS" panose="020B0603020202020204" pitchFamily="34" charset="0"/>
              </a:rPr>
              <a:t>serviciile</a:t>
            </a:r>
            <a:r>
              <a:rPr lang="en-US" sz="2400" dirty="0">
                <a:latin typeface="Trebuchet MS" panose="020B0603020202020204" pitchFamily="34" charset="0"/>
              </a:rPr>
              <a:t> </a:t>
            </a:r>
            <a:r>
              <a:rPr lang="en-US" sz="2400" dirty="0" err="1">
                <a:latin typeface="Trebuchet MS" panose="020B0603020202020204" pitchFamily="34" charset="0"/>
              </a:rPr>
              <a:t>descentralizate</a:t>
            </a:r>
            <a:r>
              <a:rPr lang="en-US" sz="2400" dirty="0">
                <a:latin typeface="Trebuchet MS" panose="020B0603020202020204" pitchFamily="34" charset="0"/>
              </a:rPr>
              <a:t> </a:t>
            </a:r>
            <a:r>
              <a:rPr lang="en-US" sz="2400" dirty="0" err="1">
                <a:latin typeface="Trebuchet MS" panose="020B0603020202020204" pitchFamily="34" charset="0"/>
              </a:rPr>
              <a:t>si</a:t>
            </a:r>
            <a:r>
              <a:rPr lang="en-US" sz="2400" dirty="0">
                <a:latin typeface="Trebuchet MS" panose="020B0603020202020204" pitchFamily="34" charset="0"/>
              </a:rPr>
              <a:t> </a:t>
            </a:r>
            <a:r>
              <a:rPr lang="en-US" sz="2400" dirty="0" err="1">
                <a:latin typeface="Trebuchet MS" panose="020B0603020202020204" pitchFamily="34" charset="0"/>
              </a:rPr>
              <a:t>subordonate</a:t>
            </a:r>
            <a:r>
              <a:rPr lang="en-US" sz="2400" dirty="0">
                <a:latin typeface="Trebuchet MS" panose="020B0603020202020204" pitchFamily="34" charset="0"/>
              </a:rPr>
              <a:t> </a:t>
            </a:r>
            <a:r>
              <a:rPr lang="en-US" sz="2400" dirty="0" err="1">
                <a:latin typeface="Trebuchet MS" panose="020B0603020202020204" pitchFamily="34" charset="0"/>
              </a:rPr>
              <a:t>si</a:t>
            </a:r>
            <a:r>
              <a:rPr lang="en-US" sz="2400" dirty="0">
                <a:latin typeface="Trebuchet MS" panose="020B0603020202020204" pitchFamily="34" charset="0"/>
              </a:rPr>
              <a:t> </a:t>
            </a:r>
            <a:r>
              <a:rPr lang="en-US" sz="2400" dirty="0" err="1">
                <a:latin typeface="Trebuchet MS" panose="020B0603020202020204" pitchFamily="34" charset="0"/>
              </a:rPr>
              <a:t>diseminarea</a:t>
            </a:r>
            <a:r>
              <a:rPr lang="en-US" sz="2400" dirty="0">
                <a:latin typeface="Trebuchet MS" panose="020B0603020202020204" pitchFamily="34" charset="0"/>
              </a:rPr>
              <a:t> </a:t>
            </a:r>
            <a:r>
              <a:rPr lang="en-US" sz="2400" dirty="0" err="1">
                <a:latin typeface="Trebuchet MS" panose="020B0603020202020204" pitchFamily="34" charset="0"/>
              </a:rPr>
              <a:t>rezultatelor</a:t>
            </a:r>
            <a:r>
              <a:rPr lang="en-US" sz="2400" dirty="0">
                <a:latin typeface="Trebuchet MS" panose="020B0603020202020204" pitchFamily="34" charset="0"/>
              </a:rPr>
              <a:t> </a:t>
            </a:r>
            <a:r>
              <a:rPr lang="en-US" sz="2400" dirty="0" err="1">
                <a:latin typeface="Trebuchet MS" panose="020B0603020202020204" pitchFamily="34" charset="0"/>
              </a:rPr>
              <a:t>aferente</a:t>
            </a:r>
            <a:endParaRPr lang="en-US" sz="2400" dirty="0">
              <a:latin typeface="Trebuchet MS" panose="020B0603020202020204" pitchFamily="34" charset="0"/>
            </a:endParaRPr>
          </a:p>
          <a:p>
            <a:endParaRPr lang="en-US" sz="1800"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519996" y="6107085"/>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594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1197033" y="1062927"/>
            <a:ext cx="9684327" cy="932128"/>
          </a:xfrm>
        </p:spPr>
        <p:txBody>
          <a:bodyPr>
            <a:normAutofit fontScale="90000"/>
          </a:bodyPr>
          <a:lstStyle/>
          <a:p>
            <a:pPr algn="ctr"/>
            <a:r>
              <a:rPr lang="en-US" sz="2200" b="1" dirty="0" smtClean="0">
                <a:latin typeface="Trebuchet MS" panose="020B0603020202020204" pitchFamily="34" charset="0"/>
              </a:rPr>
              <a:t/>
            </a:r>
            <a:br>
              <a:rPr lang="en-US" sz="2200" b="1" dirty="0" smtClean="0">
                <a:latin typeface="Trebuchet MS" panose="020B0603020202020204" pitchFamily="34" charset="0"/>
              </a:rPr>
            </a:br>
            <a:r>
              <a:rPr lang="en-US" sz="2200" b="1" dirty="0">
                <a:latin typeface="Trebuchet MS" panose="020B0603020202020204" pitchFamily="34" charset="0"/>
              </a:rPr>
              <a:t/>
            </a:r>
            <a:br>
              <a:rPr lang="en-US" sz="2200" b="1" dirty="0">
                <a:latin typeface="Trebuchet MS" panose="020B0603020202020204" pitchFamily="34" charset="0"/>
              </a:rPr>
            </a:br>
            <a:r>
              <a:rPr lang="en-US" sz="2200" b="1" dirty="0" smtClean="0">
                <a:latin typeface="Trebuchet MS" panose="020B0603020202020204" pitchFamily="34" charset="0"/>
              </a:rPr>
              <a:t>S</a:t>
            </a:r>
            <a:r>
              <a:rPr lang="ro-RO" sz="2200" b="1" dirty="0" smtClean="0">
                <a:latin typeface="Trebuchet MS" panose="020B0603020202020204" pitchFamily="34" charset="0"/>
              </a:rPr>
              <a:t>ubactivitatea </a:t>
            </a:r>
            <a:r>
              <a:rPr lang="ro-RO" sz="2200" b="1" dirty="0">
                <a:latin typeface="Trebuchet MS" panose="020B0603020202020204" pitchFamily="34" charset="0"/>
              </a:rPr>
              <a:t>2.1 – Realizarea auditului intern de calitate în Municipiul Ploieşti, serviciile descentralizate şi </a:t>
            </a:r>
            <a:r>
              <a:rPr lang="ro-RO" sz="2200" b="1" dirty="0" smtClean="0">
                <a:latin typeface="Trebuchet MS" panose="020B0603020202020204" pitchFamily="34" charset="0"/>
              </a:rPr>
              <a:t>subordonate</a:t>
            </a:r>
            <a:r>
              <a:rPr lang="en-US" sz="2200" b="1" dirty="0">
                <a:latin typeface="Trebuchet MS" panose="020B0603020202020204" pitchFamily="34" charset="0"/>
              </a:rPr>
              <a:t/>
            </a:r>
            <a:br>
              <a:rPr lang="en-US" sz="2200" b="1" dirty="0">
                <a:latin typeface="Trebuchet MS" panose="020B0603020202020204" pitchFamily="34" charset="0"/>
              </a:rPr>
            </a:br>
            <a:r>
              <a:rPr lang="en-US" sz="2800" dirty="0" smtClean="0">
                <a:latin typeface="Trebuchet MS" panose="020B0603020202020204" pitchFamily="34" charset="0"/>
              </a:rPr>
              <a:t/>
            </a:r>
            <a:br>
              <a:rPr lang="en-US" sz="2800" dirty="0" smtClean="0">
                <a:latin typeface="Trebuchet MS" panose="020B0603020202020204" pitchFamily="34" charset="0"/>
              </a:rPr>
            </a:br>
            <a:endParaRPr lang="en-US" sz="2200" b="1" dirty="0">
              <a:latin typeface="Trebuchet MS" panose="020B0603020202020204" pitchFamily="34" charset="0"/>
            </a:endParaRPr>
          </a:p>
        </p:txBody>
      </p:sp>
      <p:sp>
        <p:nvSpPr>
          <p:cNvPr id="7" name="Content Placeholder 6"/>
          <p:cNvSpPr>
            <a:spLocks noGrp="1"/>
          </p:cNvSpPr>
          <p:nvPr>
            <p:ph idx="1"/>
          </p:nvPr>
        </p:nvSpPr>
        <p:spPr>
          <a:xfrm>
            <a:off x="838199" y="2261063"/>
            <a:ext cx="10533611" cy="3915900"/>
          </a:xfrm>
        </p:spPr>
        <p:txBody>
          <a:bodyPr>
            <a:normAutofit lnSpcReduction="10000"/>
          </a:bodyPr>
          <a:lstStyle/>
          <a:p>
            <a:r>
              <a:rPr lang="en-US" sz="1800" dirty="0" smtClean="0">
                <a:latin typeface="Trebuchet MS" panose="020B0603020202020204" pitchFamily="34" charset="0"/>
              </a:rPr>
              <a:t>Au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susţinute</a:t>
            </a:r>
            <a:r>
              <a:rPr lang="en-US" sz="1800" dirty="0">
                <a:latin typeface="Trebuchet MS" panose="020B0603020202020204" pitchFamily="34" charset="0"/>
              </a:rPr>
              <a:t> 2 focus-</a:t>
            </a:r>
            <a:r>
              <a:rPr lang="en-US" sz="1800" dirty="0" err="1">
                <a:latin typeface="Trebuchet MS" panose="020B0603020202020204" pitchFamily="34" charset="0"/>
              </a:rPr>
              <a:t>grupuri</a:t>
            </a:r>
            <a:r>
              <a:rPr lang="en-US" sz="1800" dirty="0">
                <a:latin typeface="Trebuchet MS" panose="020B0603020202020204" pitchFamily="34" charset="0"/>
              </a:rPr>
              <a:t> </a:t>
            </a:r>
            <a:r>
              <a:rPr lang="en-US" sz="1800" dirty="0" err="1">
                <a:latin typeface="Trebuchet MS" panose="020B0603020202020204" pitchFamily="34" charset="0"/>
              </a:rPr>
              <a:t>după</a:t>
            </a:r>
            <a:r>
              <a:rPr lang="en-US" sz="1800" dirty="0">
                <a:latin typeface="Trebuchet MS" panose="020B0603020202020204" pitchFamily="34" charset="0"/>
              </a:rPr>
              <a:t> </a:t>
            </a:r>
            <a:r>
              <a:rPr lang="en-US" sz="1800" dirty="0" err="1">
                <a:latin typeface="Trebuchet MS" panose="020B0603020202020204" pitchFamily="34" charset="0"/>
              </a:rPr>
              <a:t>metodologia</a:t>
            </a:r>
            <a:r>
              <a:rPr lang="en-US" sz="1800" dirty="0">
                <a:latin typeface="Trebuchet MS" panose="020B0603020202020204" pitchFamily="34" charset="0"/>
              </a:rPr>
              <a:t> </a:t>
            </a:r>
            <a:r>
              <a:rPr lang="en-US" sz="1800" dirty="0" err="1">
                <a:latin typeface="Trebuchet MS" panose="020B0603020202020204" pitchFamily="34" charset="0"/>
              </a:rPr>
              <a:t>specifică</a:t>
            </a:r>
            <a:r>
              <a:rPr lang="en-US" sz="1800" dirty="0">
                <a:latin typeface="Trebuchet MS" panose="020B0603020202020204" pitchFamily="34" charset="0"/>
              </a:rPr>
              <a:t> de </a:t>
            </a:r>
            <a:r>
              <a:rPr lang="en-US" sz="1800" dirty="0" err="1">
                <a:latin typeface="Trebuchet MS" panose="020B0603020202020204" pitchFamily="34" charset="0"/>
              </a:rPr>
              <a:t>derulare</a:t>
            </a:r>
            <a:r>
              <a:rPr lang="en-US" sz="1800" dirty="0">
                <a:latin typeface="Trebuchet MS" panose="020B0603020202020204" pitchFamily="34" charset="0"/>
              </a:rPr>
              <a:t>, cu </a:t>
            </a:r>
            <a:r>
              <a:rPr lang="en-US" sz="1800" dirty="0" err="1">
                <a:latin typeface="Trebuchet MS" panose="020B0603020202020204" pitchFamily="34" charset="0"/>
              </a:rPr>
              <a:t>câte</a:t>
            </a:r>
            <a:r>
              <a:rPr lang="en-US" sz="1800" dirty="0">
                <a:latin typeface="Trebuchet MS" panose="020B0603020202020204" pitchFamily="34" charset="0"/>
              </a:rPr>
              <a:t> 20 de </a:t>
            </a:r>
            <a:r>
              <a:rPr lang="en-US" sz="1800" dirty="0" err="1">
                <a:latin typeface="Trebuchet MS" panose="020B0603020202020204" pitchFamily="34" charset="0"/>
              </a:rPr>
              <a:t>participanţi</a:t>
            </a:r>
            <a:r>
              <a:rPr lang="en-US" sz="1800" dirty="0">
                <a:latin typeface="Trebuchet MS" panose="020B0603020202020204" pitchFamily="34" charset="0"/>
              </a:rPr>
              <a:t> </a:t>
            </a:r>
            <a:r>
              <a:rPr lang="en-US" sz="1800" dirty="0" err="1">
                <a:latin typeface="Trebuchet MS" panose="020B0603020202020204" pitchFamily="34" charset="0"/>
              </a:rPr>
              <a:t>fiecare</a:t>
            </a:r>
            <a:r>
              <a:rPr lang="en-US" sz="1800" dirty="0">
                <a:latin typeface="Trebuchet MS" panose="020B0603020202020204" pitchFamily="34" charset="0"/>
              </a:rPr>
              <a:t>, </a:t>
            </a:r>
            <a:r>
              <a:rPr lang="en-US" sz="1800" dirty="0" err="1">
                <a:latin typeface="Trebuchet MS" panose="020B0603020202020204" pitchFamily="34" charset="0"/>
              </a:rPr>
              <a:t>rezultatele</a:t>
            </a:r>
            <a:r>
              <a:rPr lang="en-US" sz="1800" dirty="0">
                <a:latin typeface="Trebuchet MS" panose="020B0603020202020204" pitchFamily="34" charset="0"/>
              </a:rPr>
              <a:t> </a:t>
            </a:r>
            <a:r>
              <a:rPr lang="en-US" sz="1800" dirty="0" err="1">
                <a:latin typeface="Trebuchet MS" panose="020B0603020202020204" pitchFamily="34" charset="0"/>
              </a:rPr>
              <a:t>obţinute</a:t>
            </a:r>
            <a:r>
              <a:rPr lang="en-US" sz="1800" dirty="0">
                <a:latin typeface="Trebuchet MS" panose="020B0603020202020204" pitchFamily="34" charset="0"/>
              </a:rPr>
              <a:t> </a:t>
            </a:r>
            <a:r>
              <a:rPr lang="en-US" sz="1800" dirty="0" err="1">
                <a:latin typeface="Trebuchet MS" panose="020B0603020202020204" pitchFamily="34" charset="0"/>
              </a:rPr>
              <a:t>fiind</a:t>
            </a:r>
            <a:r>
              <a:rPr lang="en-US" sz="1800" dirty="0">
                <a:latin typeface="Trebuchet MS" panose="020B0603020202020204" pitchFamily="34" charset="0"/>
              </a:rPr>
              <a:t> </a:t>
            </a:r>
            <a:r>
              <a:rPr lang="en-US" sz="1800" dirty="0" err="1">
                <a:latin typeface="Trebuchet MS" panose="020B0603020202020204" pitchFamily="34" charset="0"/>
              </a:rPr>
              <a:t>transcrise</a:t>
            </a:r>
            <a:r>
              <a:rPr lang="en-US" sz="1800" dirty="0">
                <a:latin typeface="Trebuchet MS" panose="020B0603020202020204" pitchFamily="34" charset="0"/>
              </a:rPr>
              <a:t> </a:t>
            </a:r>
            <a:r>
              <a:rPr lang="en-US" sz="1800" dirty="0" err="1">
                <a:latin typeface="Trebuchet MS" panose="020B0603020202020204" pitchFamily="34" charset="0"/>
              </a:rPr>
              <a:t>şi</a:t>
            </a:r>
            <a:r>
              <a:rPr lang="en-US" sz="1800" dirty="0">
                <a:latin typeface="Trebuchet MS" panose="020B0603020202020204" pitchFamily="34" charset="0"/>
              </a:rPr>
              <a:t> </a:t>
            </a:r>
            <a:r>
              <a:rPr lang="en-US" sz="1800" dirty="0" err="1">
                <a:latin typeface="Trebuchet MS" panose="020B0603020202020204" pitchFamily="34" charset="0"/>
              </a:rPr>
              <a:t>interpretate</a:t>
            </a:r>
            <a:r>
              <a:rPr lang="en-US" sz="1800" dirty="0">
                <a:latin typeface="Trebuchet MS" panose="020B0603020202020204" pitchFamily="34" charset="0"/>
              </a:rPr>
              <a:t> </a:t>
            </a:r>
            <a:r>
              <a:rPr lang="en-US" sz="1800" dirty="0" err="1">
                <a:latin typeface="Trebuchet MS" panose="020B0603020202020204" pitchFamily="34" charset="0"/>
              </a:rPr>
              <a:t>în</a:t>
            </a:r>
            <a:r>
              <a:rPr lang="en-US" sz="1800" dirty="0">
                <a:latin typeface="Trebuchet MS" panose="020B0603020202020204" pitchFamily="34" charset="0"/>
              </a:rPr>
              <a:t> </a:t>
            </a:r>
            <a:r>
              <a:rPr lang="en-US" sz="1800" dirty="0" err="1">
                <a:latin typeface="Trebuchet MS" panose="020B0603020202020204" pitchFamily="34" charset="0"/>
              </a:rPr>
              <a:t>cadrul</a:t>
            </a:r>
            <a:r>
              <a:rPr lang="en-US" sz="1800" dirty="0">
                <a:latin typeface="Trebuchet MS" panose="020B0603020202020204" pitchFamily="34" charset="0"/>
              </a:rPr>
              <a:t> </a:t>
            </a:r>
            <a:r>
              <a:rPr lang="en-US" sz="1800" dirty="0" err="1">
                <a:latin typeface="Trebuchet MS" panose="020B0603020202020204" pitchFamily="34" charset="0"/>
              </a:rPr>
              <a:t>unui</a:t>
            </a:r>
            <a:r>
              <a:rPr lang="en-US" sz="1800" dirty="0">
                <a:latin typeface="Trebuchet MS" panose="020B0603020202020204" pitchFamily="34" charset="0"/>
              </a:rPr>
              <a:t> </a:t>
            </a:r>
            <a:r>
              <a:rPr lang="en-US" sz="1800" dirty="0" err="1">
                <a:latin typeface="Trebuchet MS" panose="020B0603020202020204" pitchFamily="34" charset="0"/>
              </a:rPr>
              <a:t>raport</a:t>
            </a:r>
            <a:r>
              <a:rPr lang="en-US" sz="1800" dirty="0">
                <a:latin typeface="Trebuchet MS" panose="020B0603020202020204" pitchFamily="34" charset="0"/>
              </a:rPr>
              <a:t>;</a:t>
            </a:r>
          </a:p>
          <a:p>
            <a:r>
              <a:rPr lang="en-US" sz="1800" dirty="0">
                <a:latin typeface="Trebuchet MS" panose="020B0603020202020204" pitchFamily="34" charset="0"/>
              </a:rPr>
              <a:t> </a:t>
            </a:r>
            <a:r>
              <a:rPr lang="en-US" sz="1800" dirty="0" smtClean="0">
                <a:latin typeface="Trebuchet MS" panose="020B0603020202020204" pitchFamily="34" charset="0"/>
              </a:rPr>
              <a:t>A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realizată</a:t>
            </a:r>
            <a:r>
              <a:rPr lang="en-US" sz="1800" dirty="0">
                <a:latin typeface="Trebuchet MS" panose="020B0603020202020204" pitchFamily="34" charset="0"/>
              </a:rPr>
              <a:t> </a:t>
            </a:r>
            <a:r>
              <a:rPr lang="en-US" sz="1800" dirty="0" err="1">
                <a:latin typeface="Trebuchet MS" panose="020B0603020202020204" pitchFamily="34" charset="0"/>
              </a:rPr>
              <a:t>misiunea</a:t>
            </a:r>
            <a:r>
              <a:rPr lang="en-US" sz="1800" dirty="0">
                <a:latin typeface="Trebuchet MS" panose="020B0603020202020204" pitchFamily="34" charset="0"/>
              </a:rPr>
              <a:t> de audit intern de </a:t>
            </a:r>
            <a:r>
              <a:rPr lang="en-US" sz="1800" dirty="0" err="1">
                <a:latin typeface="Trebuchet MS" panose="020B0603020202020204" pitchFamily="34" charset="0"/>
              </a:rPr>
              <a:t>calitate</a:t>
            </a:r>
            <a:r>
              <a:rPr lang="en-US" sz="1800" dirty="0">
                <a:latin typeface="Trebuchet MS" panose="020B0603020202020204" pitchFamily="34" charset="0"/>
              </a:rPr>
              <a:t> in </a:t>
            </a:r>
            <a:r>
              <a:rPr lang="en-US" sz="1800" dirty="0" err="1">
                <a:latin typeface="Trebuchet MS" panose="020B0603020202020204" pitchFamily="34" charset="0"/>
              </a:rPr>
              <a:t>conformitate</a:t>
            </a:r>
            <a:r>
              <a:rPr lang="en-US" sz="1800" dirty="0">
                <a:latin typeface="Trebuchet MS" panose="020B0603020202020204" pitchFamily="34" charset="0"/>
              </a:rPr>
              <a:t> cu </a:t>
            </a:r>
            <a:r>
              <a:rPr lang="en-US" sz="1800" dirty="0" err="1">
                <a:latin typeface="Trebuchet MS" panose="020B0603020202020204" pitchFamily="34" charset="0"/>
              </a:rPr>
              <a:t>procedura</a:t>
            </a:r>
            <a:r>
              <a:rPr lang="en-US" sz="1800" dirty="0">
                <a:latin typeface="Trebuchet MS" panose="020B0603020202020204" pitchFamily="34" charset="0"/>
              </a:rPr>
              <a:t> de audit </a:t>
            </a:r>
            <a:r>
              <a:rPr lang="en-US" sz="1800" dirty="0" err="1">
                <a:latin typeface="Trebuchet MS" panose="020B0603020202020204" pitchFamily="34" charset="0"/>
              </a:rPr>
              <a:t>aprobata</a:t>
            </a:r>
            <a:r>
              <a:rPr lang="en-US" sz="1800" dirty="0">
                <a:latin typeface="Trebuchet MS" panose="020B0603020202020204" pitchFamily="34" charset="0"/>
              </a:rPr>
              <a:t> la </a:t>
            </a:r>
            <a:r>
              <a:rPr lang="en-US" sz="1800" dirty="0" err="1">
                <a:latin typeface="Trebuchet MS" panose="020B0603020202020204" pitchFamily="34" charset="0"/>
              </a:rPr>
              <a:t>nivelul</a:t>
            </a:r>
            <a:r>
              <a:rPr lang="en-US" sz="1800" dirty="0">
                <a:latin typeface="Trebuchet MS" panose="020B0603020202020204" pitchFamily="34" charset="0"/>
              </a:rPr>
              <a:t> </a:t>
            </a:r>
            <a:r>
              <a:rPr lang="en-US" sz="1800" dirty="0" err="1">
                <a:latin typeface="Trebuchet MS" panose="020B0603020202020204" pitchFamily="34" charset="0"/>
              </a:rPr>
              <a:t>Municipiului</a:t>
            </a:r>
            <a:r>
              <a:rPr lang="en-US" sz="1800" dirty="0">
                <a:latin typeface="Trebuchet MS" panose="020B0603020202020204" pitchFamily="34" charset="0"/>
              </a:rPr>
              <a:t> Ploiesti, </a:t>
            </a:r>
            <a:r>
              <a:rPr lang="en-US" sz="1800" dirty="0" err="1">
                <a:latin typeface="Trebuchet MS" panose="020B0603020202020204" pitchFamily="34" charset="0"/>
              </a:rPr>
              <a:t>aceasta</a:t>
            </a:r>
            <a:r>
              <a:rPr lang="en-US" sz="1800" dirty="0">
                <a:latin typeface="Trebuchet MS" panose="020B0603020202020204" pitchFamily="34" charset="0"/>
              </a:rPr>
              <a:t> </a:t>
            </a:r>
            <a:r>
              <a:rPr lang="en-US" sz="1800" dirty="0" err="1">
                <a:latin typeface="Trebuchet MS" panose="020B0603020202020204" pitchFamily="34" charset="0"/>
              </a:rPr>
              <a:t>fiind</a:t>
            </a:r>
            <a:r>
              <a:rPr lang="en-US" sz="1800" dirty="0">
                <a:latin typeface="Trebuchet MS" panose="020B0603020202020204" pitchFamily="34" charset="0"/>
              </a:rPr>
              <a:t> </a:t>
            </a:r>
            <a:r>
              <a:rPr lang="en-US" sz="1800" dirty="0" err="1">
                <a:latin typeface="Trebuchet MS" panose="020B0603020202020204" pitchFamily="34" charset="0"/>
              </a:rPr>
              <a:t>finalizată</a:t>
            </a:r>
            <a:r>
              <a:rPr lang="en-US" sz="1800" dirty="0">
                <a:latin typeface="Trebuchet MS" panose="020B0603020202020204" pitchFamily="34" charset="0"/>
              </a:rPr>
              <a:t> </a:t>
            </a:r>
            <a:r>
              <a:rPr lang="en-US" sz="1800" dirty="0" err="1">
                <a:latin typeface="Trebuchet MS" panose="020B0603020202020204" pitchFamily="34" charset="0"/>
              </a:rPr>
              <a:t>prin</a:t>
            </a:r>
            <a:r>
              <a:rPr lang="en-US" sz="1800" dirty="0">
                <a:latin typeface="Trebuchet MS" panose="020B0603020202020204" pitchFamily="34" charset="0"/>
              </a:rPr>
              <a:t> </a:t>
            </a:r>
            <a:r>
              <a:rPr lang="en-US" sz="1800" dirty="0" err="1">
                <a:latin typeface="Trebuchet MS" panose="020B0603020202020204" pitchFamily="34" charset="0"/>
              </a:rPr>
              <a:t>întocmirea</a:t>
            </a:r>
            <a:r>
              <a:rPr lang="en-US" sz="1800" dirty="0">
                <a:latin typeface="Trebuchet MS" panose="020B0603020202020204" pitchFamily="34" charset="0"/>
              </a:rPr>
              <a:t> </a:t>
            </a:r>
            <a:r>
              <a:rPr lang="en-US" sz="1800" dirty="0" err="1">
                <a:latin typeface="Trebuchet MS" panose="020B0603020202020204" pitchFamily="34" charset="0"/>
              </a:rPr>
              <a:t>unui</a:t>
            </a:r>
            <a:r>
              <a:rPr lang="en-US" sz="1800" dirty="0">
                <a:latin typeface="Trebuchet MS" panose="020B0603020202020204" pitchFamily="34" charset="0"/>
              </a:rPr>
              <a:t> </a:t>
            </a:r>
            <a:r>
              <a:rPr lang="en-US" sz="1800" dirty="0" err="1">
                <a:latin typeface="Trebuchet MS" panose="020B0603020202020204" pitchFamily="34" charset="0"/>
              </a:rPr>
              <a:t>Raport</a:t>
            </a:r>
            <a:r>
              <a:rPr lang="en-US" sz="1800" dirty="0">
                <a:latin typeface="Trebuchet MS" panose="020B0603020202020204" pitchFamily="34" charset="0"/>
              </a:rPr>
              <a:t> de audit intern;</a:t>
            </a:r>
          </a:p>
          <a:p>
            <a:r>
              <a:rPr lang="en-US" sz="1800" dirty="0">
                <a:latin typeface="Trebuchet MS" panose="020B0603020202020204" pitchFamily="34" charset="0"/>
              </a:rPr>
              <a:t>A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realizată</a:t>
            </a:r>
            <a:r>
              <a:rPr lang="en-US" sz="1800" dirty="0">
                <a:latin typeface="Trebuchet MS" panose="020B0603020202020204" pitchFamily="34" charset="0"/>
              </a:rPr>
              <a:t> </a:t>
            </a:r>
            <a:r>
              <a:rPr lang="en-US" sz="1800" dirty="0" err="1">
                <a:latin typeface="Trebuchet MS" panose="020B0603020202020204" pitchFamily="34" charset="0"/>
              </a:rPr>
              <a:t>cercetarea</a:t>
            </a:r>
            <a:r>
              <a:rPr lang="en-US" sz="1800" dirty="0">
                <a:latin typeface="Trebuchet MS" panose="020B0603020202020204" pitchFamily="34" charset="0"/>
              </a:rPr>
              <a:t> </a:t>
            </a:r>
            <a:r>
              <a:rPr lang="en-US" sz="1800" dirty="0" err="1">
                <a:latin typeface="Trebuchet MS" panose="020B0603020202020204" pitchFamily="34" charset="0"/>
              </a:rPr>
              <a:t>interna</a:t>
            </a:r>
            <a:r>
              <a:rPr lang="en-US" sz="1800" dirty="0">
                <a:latin typeface="Trebuchet MS" panose="020B0603020202020204" pitchFamily="34" charset="0"/>
              </a:rPr>
              <a:t> </a:t>
            </a:r>
            <a:r>
              <a:rPr lang="en-US" sz="1800" dirty="0" err="1">
                <a:latin typeface="Trebuchet MS" panose="020B0603020202020204" pitchFamily="34" charset="0"/>
              </a:rPr>
              <a:t>prin</a:t>
            </a:r>
            <a:r>
              <a:rPr lang="en-US" sz="1800" dirty="0">
                <a:latin typeface="Trebuchet MS" panose="020B0603020202020204" pitchFamily="34" charset="0"/>
              </a:rPr>
              <a:t> </a:t>
            </a:r>
            <a:r>
              <a:rPr lang="en-US" sz="1800" dirty="0" err="1">
                <a:latin typeface="Trebuchet MS" panose="020B0603020202020204" pitchFamily="34" charset="0"/>
              </a:rPr>
              <a:t>aplicarea</a:t>
            </a:r>
            <a:r>
              <a:rPr lang="en-US" sz="1800" dirty="0">
                <a:latin typeface="Trebuchet MS" panose="020B0603020202020204" pitchFamily="34" charset="0"/>
              </a:rPr>
              <a:t> </a:t>
            </a:r>
            <a:r>
              <a:rPr lang="en-US" sz="1800" dirty="0" err="1">
                <a:latin typeface="Trebuchet MS" panose="020B0603020202020204" pitchFamily="34" charset="0"/>
              </a:rPr>
              <a:t>chestionarelor</a:t>
            </a:r>
            <a:r>
              <a:rPr lang="en-US" sz="1800" dirty="0">
                <a:latin typeface="Trebuchet MS" panose="020B0603020202020204" pitchFamily="34" charset="0"/>
              </a:rPr>
              <a:t> de audit  </a:t>
            </a:r>
            <a:r>
              <a:rPr lang="en-US" sz="1800" dirty="0" err="1">
                <a:latin typeface="Trebuchet MS" panose="020B0603020202020204" pitchFamily="34" charset="0"/>
              </a:rPr>
              <a:t>reprezentanţilor</a:t>
            </a:r>
            <a:r>
              <a:rPr lang="en-US" sz="1800" dirty="0">
                <a:latin typeface="Trebuchet MS" panose="020B0603020202020204" pitchFamily="34" charset="0"/>
              </a:rPr>
              <a:t> </a:t>
            </a:r>
            <a:r>
              <a:rPr lang="en-US" sz="1800" dirty="0" err="1">
                <a:latin typeface="Trebuchet MS" panose="020B0603020202020204" pitchFamily="34" charset="0"/>
              </a:rPr>
              <a:t>departamentelor</a:t>
            </a:r>
            <a:r>
              <a:rPr lang="en-US" sz="1800" dirty="0">
                <a:latin typeface="Trebuchet MS" panose="020B0603020202020204" pitchFamily="34" charset="0"/>
              </a:rPr>
              <a:t>/ </a:t>
            </a:r>
            <a:r>
              <a:rPr lang="en-US" sz="1800" dirty="0" err="1">
                <a:latin typeface="Trebuchet MS" panose="020B0603020202020204" pitchFamily="34" charset="0"/>
              </a:rPr>
              <a:t>directiilor</a:t>
            </a:r>
            <a:r>
              <a:rPr lang="en-US" sz="1800" dirty="0">
                <a:latin typeface="Trebuchet MS" panose="020B0603020202020204" pitchFamily="34" charset="0"/>
              </a:rPr>
              <a:t> din </a:t>
            </a:r>
            <a:r>
              <a:rPr lang="en-US" sz="1800" dirty="0" err="1">
                <a:latin typeface="Trebuchet MS" panose="020B0603020202020204" pitchFamily="34" charset="0"/>
              </a:rPr>
              <a:t>cadrul</a:t>
            </a:r>
            <a:r>
              <a:rPr lang="en-US" sz="1800" dirty="0">
                <a:latin typeface="Trebuchet MS" panose="020B0603020202020204" pitchFamily="34" charset="0"/>
              </a:rPr>
              <a:t> </a:t>
            </a:r>
            <a:r>
              <a:rPr lang="en-US" sz="1800" dirty="0" err="1">
                <a:latin typeface="Trebuchet MS" panose="020B0603020202020204" pitchFamily="34" charset="0"/>
              </a:rPr>
              <a:t>serviciilor</a:t>
            </a:r>
            <a:r>
              <a:rPr lang="en-US" sz="1800" dirty="0">
                <a:latin typeface="Trebuchet MS" panose="020B0603020202020204" pitchFamily="34" charset="0"/>
              </a:rPr>
              <a:t> </a:t>
            </a:r>
            <a:r>
              <a:rPr lang="en-US" sz="1800" dirty="0" err="1">
                <a:latin typeface="Trebuchet MS" panose="020B0603020202020204" pitchFamily="34" charset="0"/>
              </a:rPr>
              <a:t>Municipiului</a:t>
            </a:r>
            <a:r>
              <a:rPr lang="en-US" sz="1800" dirty="0">
                <a:latin typeface="Trebuchet MS" panose="020B0603020202020204" pitchFamily="34" charset="0"/>
              </a:rPr>
              <a:t> Ploiesti  </a:t>
            </a:r>
            <a:r>
              <a:rPr lang="en-US" sz="1800" dirty="0" err="1">
                <a:latin typeface="Trebuchet MS" panose="020B0603020202020204" pitchFamily="34" charset="0"/>
              </a:rPr>
              <a:t>si</a:t>
            </a:r>
            <a:r>
              <a:rPr lang="en-US" sz="1800" dirty="0">
                <a:latin typeface="Trebuchet MS" panose="020B0603020202020204" pitchFamily="34" charset="0"/>
              </a:rPr>
              <a:t> al </a:t>
            </a:r>
            <a:r>
              <a:rPr lang="en-US" sz="1800" dirty="0" err="1">
                <a:latin typeface="Trebuchet MS" panose="020B0603020202020204" pitchFamily="34" charset="0"/>
              </a:rPr>
              <a:t>serviciilor</a:t>
            </a:r>
            <a:r>
              <a:rPr lang="en-US" sz="1800" dirty="0">
                <a:latin typeface="Trebuchet MS" panose="020B0603020202020204" pitchFamily="34" charset="0"/>
              </a:rPr>
              <a:t> </a:t>
            </a:r>
            <a:r>
              <a:rPr lang="en-US" sz="1800" dirty="0" err="1">
                <a:latin typeface="Trebuchet MS" panose="020B0603020202020204" pitchFamily="34" charset="0"/>
              </a:rPr>
              <a:t>descentralizate</a:t>
            </a:r>
            <a:r>
              <a:rPr lang="en-US" sz="1800" dirty="0">
                <a:latin typeface="Trebuchet MS" panose="020B0603020202020204" pitchFamily="34" charset="0"/>
              </a:rPr>
              <a:t> </a:t>
            </a:r>
            <a:r>
              <a:rPr lang="en-US" sz="1800" dirty="0" err="1">
                <a:latin typeface="Trebuchet MS" panose="020B0603020202020204" pitchFamily="34" charset="0"/>
              </a:rPr>
              <a:t>si</a:t>
            </a:r>
            <a:r>
              <a:rPr lang="en-US" sz="1800" dirty="0">
                <a:latin typeface="Trebuchet MS" panose="020B0603020202020204" pitchFamily="34" charset="0"/>
              </a:rPr>
              <a:t> </a:t>
            </a:r>
            <a:r>
              <a:rPr lang="en-US" sz="1800" dirty="0" err="1">
                <a:latin typeface="Trebuchet MS" panose="020B0603020202020204" pitchFamily="34" charset="0"/>
              </a:rPr>
              <a:t>subordonate</a:t>
            </a:r>
            <a:r>
              <a:rPr lang="en-US" sz="1800" dirty="0">
                <a:latin typeface="Trebuchet MS" panose="020B0603020202020204" pitchFamily="34" charset="0"/>
              </a:rPr>
              <a:t>, </a:t>
            </a:r>
            <a:r>
              <a:rPr lang="en-US" sz="1800" dirty="0" err="1">
                <a:latin typeface="Trebuchet MS" panose="020B0603020202020204" pitchFamily="34" charset="0"/>
              </a:rPr>
              <a:t>fiind</a:t>
            </a:r>
            <a:r>
              <a:rPr lang="en-US" sz="1800" dirty="0">
                <a:latin typeface="Trebuchet MS" panose="020B0603020202020204" pitchFamily="34" charset="0"/>
              </a:rPr>
              <a:t> </a:t>
            </a:r>
            <a:r>
              <a:rPr lang="en-US" sz="1800" dirty="0" err="1">
                <a:latin typeface="Trebuchet MS" panose="020B0603020202020204" pitchFamily="34" charset="0"/>
              </a:rPr>
              <a:t>realizat</a:t>
            </a:r>
            <a:r>
              <a:rPr lang="en-US" sz="1800" dirty="0">
                <a:latin typeface="Trebuchet MS" panose="020B0603020202020204" pitchFamily="34" charset="0"/>
              </a:rPr>
              <a:t> un </a:t>
            </a:r>
            <a:r>
              <a:rPr lang="en-US" sz="1800" dirty="0" err="1">
                <a:latin typeface="Trebuchet MS" panose="020B0603020202020204" pitchFamily="34" charset="0"/>
              </a:rPr>
              <a:t>raport</a:t>
            </a:r>
            <a:r>
              <a:rPr lang="en-US" sz="1800" dirty="0">
                <a:latin typeface="Trebuchet MS" panose="020B0603020202020204" pitchFamily="34" charset="0"/>
              </a:rPr>
              <a:t> </a:t>
            </a:r>
            <a:r>
              <a:rPr lang="en-US" sz="1800" dirty="0" err="1">
                <a:latin typeface="Trebuchet MS" panose="020B0603020202020204" pitchFamily="34" charset="0"/>
              </a:rPr>
              <a:t>privind</a:t>
            </a:r>
            <a:r>
              <a:rPr lang="en-US" sz="1800" dirty="0">
                <a:latin typeface="Trebuchet MS" panose="020B0603020202020204" pitchFamily="34" charset="0"/>
              </a:rPr>
              <a:t> </a:t>
            </a:r>
            <a:r>
              <a:rPr lang="en-US" sz="1800" dirty="0" err="1">
                <a:latin typeface="Trebuchet MS" panose="020B0603020202020204" pitchFamily="34" charset="0"/>
              </a:rPr>
              <a:t>rezultatele</a:t>
            </a:r>
            <a:r>
              <a:rPr lang="en-US" sz="1800" dirty="0">
                <a:latin typeface="Trebuchet MS" panose="020B0603020202020204" pitchFamily="34" charset="0"/>
              </a:rPr>
              <a:t> </a:t>
            </a:r>
            <a:r>
              <a:rPr lang="en-US" sz="1800" dirty="0" err="1">
                <a:latin typeface="Trebuchet MS" panose="020B0603020202020204" pitchFamily="34" charset="0"/>
              </a:rPr>
              <a:t>obţinute</a:t>
            </a:r>
            <a:r>
              <a:rPr lang="en-US" sz="1800" dirty="0">
                <a:latin typeface="Trebuchet MS" panose="020B0603020202020204" pitchFamily="34" charset="0"/>
              </a:rPr>
              <a:t> </a:t>
            </a:r>
            <a:r>
              <a:rPr lang="en-US" sz="1800" dirty="0" err="1">
                <a:latin typeface="Trebuchet MS" panose="020B0603020202020204" pitchFamily="34" charset="0"/>
              </a:rPr>
              <a:t>prin</a:t>
            </a:r>
            <a:r>
              <a:rPr lang="en-US" sz="1800" dirty="0">
                <a:latin typeface="Trebuchet MS" panose="020B0603020202020204" pitchFamily="34" charset="0"/>
              </a:rPr>
              <a:t> </a:t>
            </a:r>
            <a:r>
              <a:rPr lang="en-US" sz="1800" dirty="0" err="1">
                <a:latin typeface="Trebuchet MS" panose="020B0603020202020204" pitchFamily="34" charset="0"/>
              </a:rPr>
              <a:t>această</a:t>
            </a:r>
            <a:r>
              <a:rPr lang="en-US" sz="1800" dirty="0">
                <a:latin typeface="Trebuchet MS" panose="020B0603020202020204" pitchFamily="34" charset="0"/>
              </a:rPr>
              <a:t> </a:t>
            </a:r>
            <a:r>
              <a:rPr lang="en-US" sz="1800" dirty="0" err="1">
                <a:latin typeface="Trebuchet MS" panose="020B0603020202020204" pitchFamily="34" charset="0"/>
              </a:rPr>
              <a:t>metodă</a:t>
            </a:r>
            <a:r>
              <a:rPr lang="en-US" sz="1800" dirty="0">
                <a:latin typeface="Trebuchet MS" panose="020B0603020202020204" pitchFamily="34" charset="0"/>
              </a:rPr>
              <a:t> de </a:t>
            </a:r>
            <a:r>
              <a:rPr lang="en-US" sz="1800" dirty="0" err="1" smtClean="0">
                <a:latin typeface="Trebuchet MS" panose="020B0603020202020204" pitchFamily="34" charset="0"/>
              </a:rPr>
              <a:t>cercetare</a:t>
            </a:r>
            <a:endParaRPr lang="en-US" sz="1800" dirty="0" smtClean="0">
              <a:latin typeface="Trebuchet MS" panose="020B0603020202020204" pitchFamily="34" charset="0"/>
            </a:endParaRPr>
          </a:p>
          <a:p>
            <a:r>
              <a:rPr lang="en-US" sz="1800" dirty="0">
                <a:latin typeface="Trebuchet MS" panose="020B0603020202020204" pitchFamily="34" charset="0"/>
              </a:rPr>
              <a:t>A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centralizat</a:t>
            </a:r>
            <a:r>
              <a:rPr lang="en-US" sz="1800" dirty="0">
                <a:latin typeface="Trebuchet MS" panose="020B0603020202020204" pitchFamily="34" charset="0"/>
              </a:rPr>
              <a:t> </a:t>
            </a:r>
            <a:r>
              <a:rPr lang="en-US" sz="1800" dirty="0" err="1">
                <a:latin typeface="Trebuchet MS" panose="020B0603020202020204" pitchFamily="34" charset="0"/>
              </a:rPr>
              <a:t>si</a:t>
            </a:r>
            <a:r>
              <a:rPr lang="en-US" sz="1800" dirty="0">
                <a:latin typeface="Trebuchet MS" panose="020B0603020202020204" pitchFamily="34" charset="0"/>
              </a:rPr>
              <a:t> </a:t>
            </a:r>
            <a:r>
              <a:rPr lang="en-US" sz="1800" dirty="0" err="1">
                <a:latin typeface="Trebuchet MS" panose="020B0603020202020204" pitchFamily="34" charset="0"/>
              </a:rPr>
              <a:t>analizat</a:t>
            </a:r>
            <a:r>
              <a:rPr lang="en-US" sz="1800" dirty="0">
                <a:latin typeface="Trebuchet MS" panose="020B0603020202020204" pitchFamily="34" charset="0"/>
              </a:rPr>
              <a:t> feed-back-</a:t>
            </a:r>
            <a:r>
              <a:rPr lang="en-US" sz="1800" dirty="0" err="1">
                <a:latin typeface="Trebuchet MS" panose="020B0603020202020204" pitchFamily="34" charset="0"/>
              </a:rPr>
              <a:t>ul</a:t>
            </a:r>
            <a:r>
              <a:rPr lang="en-US" sz="1800" dirty="0">
                <a:latin typeface="Trebuchet MS" panose="020B0603020202020204" pitchFamily="34" charset="0"/>
              </a:rPr>
              <a:t> </a:t>
            </a:r>
            <a:r>
              <a:rPr lang="en-US" sz="1800" dirty="0" err="1">
                <a:latin typeface="Trebuchet MS" panose="020B0603020202020204" pitchFamily="34" charset="0"/>
              </a:rPr>
              <a:t>obtinut</a:t>
            </a:r>
            <a:r>
              <a:rPr lang="en-US" sz="1800" dirty="0">
                <a:latin typeface="Trebuchet MS" panose="020B0603020202020204" pitchFamily="34" charset="0"/>
              </a:rPr>
              <a:t> ca </a:t>
            </a:r>
            <a:r>
              <a:rPr lang="en-US" sz="1800" dirty="0" err="1">
                <a:latin typeface="Trebuchet MS" panose="020B0603020202020204" pitchFamily="34" charset="0"/>
              </a:rPr>
              <a:t>urmare</a:t>
            </a:r>
            <a:r>
              <a:rPr lang="en-US" sz="1800" dirty="0">
                <a:latin typeface="Trebuchet MS" panose="020B0603020202020204" pitchFamily="34" charset="0"/>
              </a:rPr>
              <a:t> a </a:t>
            </a:r>
            <a:r>
              <a:rPr lang="en-US" sz="1800" dirty="0" err="1">
                <a:latin typeface="Trebuchet MS" panose="020B0603020202020204" pitchFamily="34" charset="0"/>
              </a:rPr>
              <a:t>aplicarii</a:t>
            </a:r>
            <a:r>
              <a:rPr lang="en-US" sz="1800" dirty="0">
                <a:latin typeface="Trebuchet MS" panose="020B0603020202020204" pitchFamily="34" charset="0"/>
              </a:rPr>
              <a:t> </a:t>
            </a:r>
            <a:r>
              <a:rPr lang="en-US" sz="1800" dirty="0" err="1">
                <a:latin typeface="Trebuchet MS" panose="020B0603020202020204" pitchFamily="34" charset="0"/>
              </a:rPr>
              <a:t>instrumentelor</a:t>
            </a:r>
            <a:r>
              <a:rPr lang="en-US" sz="1800" dirty="0">
                <a:latin typeface="Trebuchet MS" panose="020B0603020202020204" pitchFamily="34" charset="0"/>
              </a:rPr>
              <a:t> de </a:t>
            </a:r>
            <a:r>
              <a:rPr lang="en-US" sz="1800" dirty="0" err="1">
                <a:latin typeface="Trebuchet MS" panose="020B0603020202020204" pitchFamily="34" charset="0"/>
              </a:rPr>
              <a:t>cercetare</a:t>
            </a:r>
            <a:r>
              <a:rPr lang="en-US" sz="1800" dirty="0">
                <a:latin typeface="Trebuchet MS" panose="020B0603020202020204" pitchFamily="34" charset="0"/>
              </a:rPr>
              <a:t> </a:t>
            </a:r>
            <a:r>
              <a:rPr lang="en-US" sz="1800" dirty="0" err="1">
                <a:latin typeface="Trebuchet MS" panose="020B0603020202020204" pitchFamily="34" charset="0"/>
              </a:rPr>
              <a:t>pentru</a:t>
            </a:r>
            <a:r>
              <a:rPr lang="en-US" sz="1800" dirty="0">
                <a:latin typeface="Trebuchet MS" panose="020B0603020202020204" pitchFamily="34" charset="0"/>
              </a:rPr>
              <a:t> </a:t>
            </a:r>
            <a:r>
              <a:rPr lang="en-US" sz="1800" dirty="0" err="1">
                <a:latin typeface="Trebuchet MS" panose="020B0603020202020204" pitchFamily="34" charset="0"/>
              </a:rPr>
              <a:t>evaluarea</a:t>
            </a:r>
            <a:r>
              <a:rPr lang="en-US" sz="1800" dirty="0">
                <a:latin typeface="Trebuchet MS" panose="020B0603020202020204" pitchFamily="34" charset="0"/>
              </a:rPr>
              <a:t> </a:t>
            </a:r>
            <a:r>
              <a:rPr lang="en-US" sz="1800" dirty="0" err="1">
                <a:latin typeface="Trebuchet MS" panose="020B0603020202020204" pitchFamily="34" charset="0"/>
              </a:rPr>
              <a:t>problemelor</a:t>
            </a:r>
            <a:r>
              <a:rPr lang="en-US" sz="1800" dirty="0">
                <a:latin typeface="Trebuchet MS" panose="020B0603020202020204" pitchFamily="34" charset="0"/>
              </a:rPr>
              <a:t>/ </a:t>
            </a:r>
            <a:r>
              <a:rPr lang="en-US" sz="1800" dirty="0" err="1">
                <a:latin typeface="Trebuchet MS" panose="020B0603020202020204" pitchFamily="34" charset="0"/>
              </a:rPr>
              <a:t>riscurilor</a:t>
            </a:r>
            <a:r>
              <a:rPr lang="en-US" sz="1800" dirty="0">
                <a:latin typeface="Trebuchet MS" panose="020B0603020202020204" pitchFamily="34" charset="0"/>
              </a:rPr>
              <a:t> </a:t>
            </a:r>
            <a:r>
              <a:rPr lang="en-US" sz="1800" dirty="0" err="1">
                <a:latin typeface="Trebuchet MS" panose="020B0603020202020204" pitchFamily="34" charset="0"/>
              </a:rPr>
              <a:t>identificate</a:t>
            </a:r>
            <a:r>
              <a:rPr lang="en-US" sz="1800" dirty="0">
                <a:latin typeface="Trebuchet MS" panose="020B0603020202020204" pitchFamily="34" charset="0"/>
              </a:rPr>
              <a:t>;</a:t>
            </a:r>
          </a:p>
          <a:p>
            <a:r>
              <a:rPr lang="en-US" dirty="0"/>
              <a:t> </a:t>
            </a:r>
            <a:r>
              <a:rPr lang="en-US" sz="1800" dirty="0">
                <a:latin typeface="Trebuchet MS" panose="020B0603020202020204" pitchFamily="34" charset="0"/>
              </a:rPr>
              <a:t>A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elaborat</a:t>
            </a:r>
            <a:r>
              <a:rPr lang="en-US" sz="1800" dirty="0">
                <a:latin typeface="Trebuchet MS" panose="020B0603020202020204" pitchFamily="34" charset="0"/>
              </a:rPr>
              <a:t> </a:t>
            </a:r>
            <a:r>
              <a:rPr lang="en-US" sz="1800" dirty="0" err="1">
                <a:latin typeface="Trebuchet MS" panose="020B0603020202020204" pitchFamily="34" charset="0"/>
              </a:rPr>
              <a:t>şi</a:t>
            </a:r>
            <a:r>
              <a:rPr lang="en-US" sz="1800" dirty="0">
                <a:latin typeface="Trebuchet MS" panose="020B0603020202020204" pitchFamily="34" charset="0"/>
              </a:rPr>
              <a:t> </a:t>
            </a:r>
            <a:r>
              <a:rPr lang="en-US" sz="1800" dirty="0" err="1">
                <a:latin typeface="Trebuchet MS" panose="020B0603020202020204" pitchFamily="34" charset="0"/>
              </a:rPr>
              <a:t>actualizat</a:t>
            </a:r>
            <a:r>
              <a:rPr lang="en-US" sz="1800" dirty="0">
                <a:latin typeface="Trebuchet MS" panose="020B0603020202020204" pitchFamily="34" charset="0"/>
              </a:rPr>
              <a:t> </a:t>
            </a:r>
            <a:r>
              <a:rPr lang="en-US" sz="1800" dirty="0" err="1">
                <a:latin typeface="Trebuchet MS" panose="020B0603020202020204" pitchFamily="34" charset="0"/>
              </a:rPr>
              <a:t>pachetul</a:t>
            </a:r>
            <a:r>
              <a:rPr lang="en-US" sz="1800" dirty="0">
                <a:latin typeface="Trebuchet MS" panose="020B0603020202020204" pitchFamily="34" charset="0"/>
              </a:rPr>
              <a:t> de </a:t>
            </a:r>
            <a:r>
              <a:rPr lang="en-US" sz="1800" dirty="0" err="1">
                <a:latin typeface="Trebuchet MS" panose="020B0603020202020204" pitchFamily="34" charset="0"/>
              </a:rPr>
              <a:t>proceduri</a:t>
            </a:r>
            <a:r>
              <a:rPr lang="en-US" sz="1800" dirty="0">
                <a:latin typeface="Trebuchet MS" panose="020B0603020202020204" pitchFamily="34" charset="0"/>
              </a:rPr>
              <a:t>  in </a:t>
            </a:r>
            <a:r>
              <a:rPr lang="en-US" sz="1800" dirty="0" err="1">
                <a:latin typeface="Trebuchet MS" panose="020B0603020202020204" pitchFamily="34" charset="0"/>
              </a:rPr>
              <a:t>vederea</a:t>
            </a:r>
            <a:r>
              <a:rPr lang="en-US" sz="1800" dirty="0">
                <a:latin typeface="Trebuchet MS" panose="020B0603020202020204" pitchFamily="34" charset="0"/>
              </a:rPr>
              <a:t> </a:t>
            </a:r>
            <a:r>
              <a:rPr lang="en-US" sz="1800" dirty="0" err="1">
                <a:latin typeface="Trebuchet MS" panose="020B0603020202020204" pitchFamily="34" charset="0"/>
              </a:rPr>
              <a:t>extinderii</a:t>
            </a:r>
            <a:r>
              <a:rPr lang="en-US" sz="1800" dirty="0">
                <a:latin typeface="Trebuchet MS" panose="020B0603020202020204" pitchFamily="34" charset="0"/>
              </a:rPr>
              <a:t> </a:t>
            </a:r>
            <a:r>
              <a:rPr lang="en-US" sz="1800" dirty="0" err="1">
                <a:latin typeface="Trebuchet MS" panose="020B0603020202020204" pitchFamily="34" charset="0"/>
              </a:rPr>
              <a:t>sistemului</a:t>
            </a:r>
            <a:r>
              <a:rPr lang="en-US" sz="1800" dirty="0">
                <a:latin typeface="Trebuchet MS" panose="020B0603020202020204" pitchFamily="34" charset="0"/>
              </a:rPr>
              <a:t> de management al </a:t>
            </a:r>
            <a:r>
              <a:rPr lang="en-US" sz="1800" dirty="0" err="1">
                <a:latin typeface="Trebuchet MS" panose="020B0603020202020204" pitchFamily="34" charset="0"/>
              </a:rPr>
              <a:t>calitatii</a:t>
            </a:r>
            <a:r>
              <a:rPr lang="en-US" sz="1800" dirty="0">
                <a:latin typeface="Trebuchet MS" panose="020B0603020202020204" pitchFamily="34" charset="0"/>
              </a:rPr>
              <a:t> ISO 9001:2015</a:t>
            </a:r>
          </a:p>
          <a:p>
            <a:pPr marL="0" indent="0">
              <a:buNone/>
            </a:pPr>
            <a:endParaRPr lang="en-US" dirty="0"/>
          </a:p>
          <a:p>
            <a:endParaRPr lang="en-US" dirty="0"/>
          </a:p>
          <a:p>
            <a:endParaRPr lang="en-US" sz="1800" dirty="0">
              <a:latin typeface="Trebuchet MS" panose="020B0603020202020204" pitchFamily="34" charset="0"/>
            </a:endParaRPr>
          </a:p>
          <a:p>
            <a:pPr marL="0" indent="0">
              <a:buNone/>
            </a:pPr>
            <a:endParaRPr lang="en-US" sz="1800" dirty="0" smtClean="0">
              <a:latin typeface="Trebuchet MS" panose="020B0603020202020204" pitchFamily="34" charset="0"/>
            </a:endParaRPr>
          </a:p>
        </p:txBody>
      </p:sp>
      <p:pic>
        <p:nvPicPr>
          <p:cNvPr id="5" name="Picture 4" descr="Header A4 Portrait.png"/>
          <p:cNvPicPr/>
          <p:nvPr/>
        </p:nvPicPr>
        <p:blipFill>
          <a:blip r:embed="rId3" cstate="print">
            <a:extLst>
              <a:ext uri="{28A0092B-C50C-407E-A947-70E740481C1C}">
                <a14:useLocalDpi xmlns:a14="http://schemas.microsoft.com/office/drawing/2010/main" val="0"/>
              </a:ext>
            </a:extLst>
          </a:blip>
          <a:stretch>
            <a:fillRect/>
          </a:stretch>
        </p:blipFill>
        <p:spPr>
          <a:xfrm>
            <a:off x="2081863" y="230188"/>
            <a:ext cx="7182678" cy="715616"/>
          </a:xfrm>
          <a:prstGeom prst="rect">
            <a:avLst/>
          </a:prstGeom>
        </p:spPr>
      </p:pic>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5904026" y="5704446"/>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39241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46415" y="1338349"/>
            <a:ext cx="9476509" cy="1147156"/>
          </a:xfrm>
        </p:spPr>
        <p:txBody>
          <a:bodyPr>
            <a:noAutofit/>
          </a:bodyPr>
          <a:lstStyle/>
          <a:p>
            <a:pPr algn="ctr"/>
            <a:r>
              <a:rPr lang="en-US" sz="2000" b="1" dirty="0" smtClean="0">
                <a:latin typeface="Trebuchet MS" panose="020B0603020202020204" pitchFamily="34" charset="0"/>
              </a:rPr>
              <a:t>     </a:t>
            </a:r>
            <a:br>
              <a:rPr lang="en-US" sz="2000" b="1" dirty="0" smtClean="0">
                <a:latin typeface="Trebuchet MS" panose="020B0603020202020204" pitchFamily="34" charset="0"/>
              </a:rPr>
            </a:br>
            <a:r>
              <a:rPr lang="ro-RO" sz="2000" b="1" dirty="0" smtClean="0">
                <a:latin typeface="Trebuchet MS" panose="020B0603020202020204" pitchFamily="34" charset="0"/>
              </a:rPr>
              <a:t>Subactivitatea </a:t>
            </a:r>
            <a:r>
              <a:rPr lang="en-US" sz="2000" b="1" dirty="0">
                <a:latin typeface="Trebuchet MS" panose="020B0603020202020204" pitchFamily="34" charset="0"/>
              </a:rPr>
              <a:t>2.2 </a:t>
            </a:r>
            <a:r>
              <a:rPr lang="en-US" sz="2000" b="1" dirty="0" err="1">
                <a:latin typeface="Trebuchet MS" panose="020B0603020202020204" pitchFamily="34" charset="0"/>
              </a:rPr>
              <a:t>Recertificarea</a:t>
            </a:r>
            <a:r>
              <a:rPr lang="en-US" sz="2000" b="1" dirty="0">
                <a:latin typeface="Trebuchet MS" panose="020B0603020202020204" pitchFamily="34" charset="0"/>
              </a:rPr>
              <a:t> </a:t>
            </a:r>
            <a:r>
              <a:rPr lang="en-US" sz="2000" b="1" dirty="0" err="1">
                <a:latin typeface="Trebuchet MS" panose="020B0603020202020204" pitchFamily="34" charset="0"/>
              </a:rPr>
              <a:t>sistemului</a:t>
            </a:r>
            <a:r>
              <a:rPr lang="en-US" sz="2000" b="1" dirty="0">
                <a:latin typeface="Trebuchet MS" panose="020B0603020202020204" pitchFamily="34" charset="0"/>
              </a:rPr>
              <a:t> de management al </a:t>
            </a:r>
            <a:r>
              <a:rPr lang="en-US" sz="2000" b="1" dirty="0" err="1">
                <a:latin typeface="Trebuchet MS" panose="020B0603020202020204" pitchFamily="34" charset="0"/>
              </a:rPr>
              <a:t>calitatii</a:t>
            </a:r>
            <a:r>
              <a:rPr lang="en-US" sz="2000" b="1" dirty="0">
                <a:latin typeface="Trebuchet MS" panose="020B0603020202020204" pitchFamily="34" charset="0"/>
              </a:rPr>
              <a:t> ISO </a:t>
            </a:r>
            <a:r>
              <a:rPr lang="en-US" sz="2000" b="1" dirty="0" smtClean="0">
                <a:latin typeface="Trebuchet MS" panose="020B0603020202020204" pitchFamily="34" charset="0"/>
              </a:rPr>
              <a:t>   9001:2015 </a:t>
            </a:r>
            <a:r>
              <a:rPr lang="en-US" sz="2000" b="1" dirty="0">
                <a:latin typeface="Trebuchet MS" panose="020B0603020202020204" pitchFamily="34" charset="0"/>
              </a:rPr>
              <a:t>in </a:t>
            </a:r>
            <a:r>
              <a:rPr lang="en-US" sz="2000" b="1" dirty="0" err="1">
                <a:latin typeface="Trebuchet MS" panose="020B0603020202020204" pitchFamily="34" charset="0"/>
              </a:rPr>
              <a:t>Municipiul</a:t>
            </a:r>
            <a:r>
              <a:rPr lang="en-US" sz="2000" b="1" dirty="0">
                <a:latin typeface="Trebuchet MS" panose="020B0603020202020204" pitchFamily="34" charset="0"/>
              </a:rPr>
              <a:t> Ploiesti, </a:t>
            </a:r>
            <a:r>
              <a:rPr lang="en-US" sz="2000" b="1" dirty="0" err="1">
                <a:latin typeface="Trebuchet MS" panose="020B0603020202020204" pitchFamily="34" charset="0"/>
              </a:rPr>
              <a:t>serviciile</a:t>
            </a:r>
            <a:r>
              <a:rPr lang="en-US" sz="2000" b="1" dirty="0">
                <a:latin typeface="Trebuchet MS" panose="020B0603020202020204" pitchFamily="34" charset="0"/>
              </a:rPr>
              <a:t> </a:t>
            </a:r>
            <a:r>
              <a:rPr lang="en-US" sz="2000" b="1" dirty="0" err="1">
                <a:latin typeface="Trebuchet MS" panose="020B0603020202020204" pitchFamily="34" charset="0"/>
              </a:rPr>
              <a:t>descentralizate</a:t>
            </a:r>
            <a:r>
              <a:rPr lang="en-US" sz="2000" b="1" dirty="0">
                <a:latin typeface="Trebuchet MS" panose="020B0603020202020204" pitchFamily="34" charset="0"/>
              </a:rPr>
              <a:t> </a:t>
            </a:r>
            <a:r>
              <a:rPr lang="en-US" sz="2000" b="1" dirty="0" err="1">
                <a:latin typeface="Trebuchet MS" panose="020B0603020202020204" pitchFamily="34" charset="0"/>
              </a:rPr>
              <a:t>si</a:t>
            </a:r>
            <a:r>
              <a:rPr lang="en-US" sz="2000" b="1" dirty="0">
                <a:latin typeface="Trebuchet MS" panose="020B0603020202020204" pitchFamily="34" charset="0"/>
              </a:rPr>
              <a:t> </a:t>
            </a:r>
            <a:r>
              <a:rPr lang="en-US" sz="2000" b="1" dirty="0" err="1" smtClean="0">
                <a:latin typeface="Trebuchet MS" panose="020B0603020202020204" pitchFamily="34" charset="0"/>
              </a:rPr>
              <a:t>subordonate</a:t>
            </a:r>
            <a:endParaRPr lang="en-US" sz="2000" b="1"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313410" y="6186583"/>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715364" y="3474720"/>
            <a:ext cx="9638435" cy="1122218"/>
          </a:xfrm>
        </p:spPr>
        <p:txBody>
          <a:bodyPr>
            <a:normAutofit/>
          </a:bodyPr>
          <a:lstStyle/>
          <a:p>
            <a:r>
              <a:rPr lang="en-US" sz="1800" dirty="0">
                <a:latin typeface="Trebuchet MS" panose="020B0603020202020204" pitchFamily="34" charset="0"/>
              </a:rPr>
              <a:t>-A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elaborat</a:t>
            </a:r>
            <a:r>
              <a:rPr lang="en-US" sz="1800" dirty="0">
                <a:latin typeface="Trebuchet MS" panose="020B0603020202020204" pitchFamily="34" charset="0"/>
              </a:rPr>
              <a:t> </a:t>
            </a:r>
            <a:r>
              <a:rPr lang="en-US" sz="1800" dirty="0" err="1">
                <a:latin typeface="Trebuchet MS" panose="020B0603020202020204" pitchFamily="34" charset="0"/>
              </a:rPr>
              <a:t>şi</a:t>
            </a:r>
            <a:r>
              <a:rPr lang="en-US" sz="1800" dirty="0">
                <a:latin typeface="Trebuchet MS" panose="020B0603020202020204" pitchFamily="34" charset="0"/>
              </a:rPr>
              <a:t> </a:t>
            </a:r>
            <a:r>
              <a:rPr lang="en-US" sz="1800" dirty="0" err="1">
                <a:latin typeface="Trebuchet MS" panose="020B0603020202020204" pitchFamily="34" charset="0"/>
              </a:rPr>
              <a:t>actualizat</a:t>
            </a:r>
            <a:r>
              <a:rPr lang="en-US" sz="1800" dirty="0">
                <a:latin typeface="Trebuchet MS" panose="020B0603020202020204" pitchFamily="34" charset="0"/>
              </a:rPr>
              <a:t> </a:t>
            </a:r>
            <a:r>
              <a:rPr lang="en-US" sz="1800" dirty="0" err="1">
                <a:latin typeface="Trebuchet MS" panose="020B0603020202020204" pitchFamily="34" charset="0"/>
              </a:rPr>
              <a:t>pachetul</a:t>
            </a:r>
            <a:r>
              <a:rPr lang="en-US" sz="1800" dirty="0">
                <a:latin typeface="Trebuchet MS" panose="020B0603020202020204" pitchFamily="34" charset="0"/>
              </a:rPr>
              <a:t> de </a:t>
            </a:r>
            <a:r>
              <a:rPr lang="en-US" sz="1800" dirty="0" err="1">
                <a:latin typeface="Trebuchet MS" panose="020B0603020202020204" pitchFamily="34" charset="0"/>
              </a:rPr>
              <a:t>proceduri</a:t>
            </a:r>
            <a:r>
              <a:rPr lang="en-US" sz="1800" dirty="0">
                <a:latin typeface="Trebuchet MS" panose="020B0603020202020204" pitchFamily="34" charset="0"/>
              </a:rPr>
              <a:t>  in </a:t>
            </a:r>
            <a:r>
              <a:rPr lang="en-US" sz="1800" dirty="0" err="1">
                <a:latin typeface="Trebuchet MS" panose="020B0603020202020204" pitchFamily="34" charset="0"/>
              </a:rPr>
              <a:t>vederea</a:t>
            </a:r>
            <a:r>
              <a:rPr lang="en-US" sz="1800" dirty="0">
                <a:latin typeface="Trebuchet MS" panose="020B0603020202020204" pitchFamily="34" charset="0"/>
              </a:rPr>
              <a:t> </a:t>
            </a:r>
            <a:r>
              <a:rPr lang="en-US" sz="1800" dirty="0" err="1">
                <a:latin typeface="Trebuchet MS" panose="020B0603020202020204" pitchFamily="34" charset="0"/>
              </a:rPr>
              <a:t>extinderii</a:t>
            </a:r>
            <a:r>
              <a:rPr lang="en-US" sz="1800" dirty="0">
                <a:latin typeface="Trebuchet MS" panose="020B0603020202020204" pitchFamily="34" charset="0"/>
              </a:rPr>
              <a:t> </a:t>
            </a:r>
            <a:r>
              <a:rPr lang="en-US" sz="1800" dirty="0" err="1">
                <a:latin typeface="Trebuchet MS" panose="020B0603020202020204" pitchFamily="34" charset="0"/>
              </a:rPr>
              <a:t>sistemului</a:t>
            </a:r>
            <a:r>
              <a:rPr lang="en-US" sz="1800" dirty="0">
                <a:latin typeface="Trebuchet MS" panose="020B0603020202020204" pitchFamily="34" charset="0"/>
              </a:rPr>
              <a:t> de management al </a:t>
            </a:r>
            <a:r>
              <a:rPr lang="en-US" sz="1800" dirty="0" err="1">
                <a:latin typeface="Trebuchet MS" panose="020B0603020202020204" pitchFamily="34" charset="0"/>
              </a:rPr>
              <a:t>calitatii</a:t>
            </a:r>
            <a:r>
              <a:rPr lang="en-US" sz="1800" dirty="0">
                <a:latin typeface="Trebuchet MS" panose="020B0603020202020204" pitchFamily="34" charset="0"/>
              </a:rPr>
              <a:t> ISO 9001:2015</a:t>
            </a:r>
          </a:p>
          <a:p>
            <a:r>
              <a:rPr lang="en-US" sz="1800" dirty="0">
                <a:latin typeface="Trebuchet MS" panose="020B0603020202020204" pitchFamily="34" charset="0"/>
              </a:rPr>
              <a:t>A </a:t>
            </a:r>
            <a:r>
              <a:rPr lang="en-US" sz="1800" dirty="0" err="1">
                <a:latin typeface="Trebuchet MS" panose="020B0603020202020204" pitchFamily="34" charset="0"/>
              </a:rPr>
              <a:t>fost</a:t>
            </a:r>
            <a:r>
              <a:rPr lang="en-US" sz="1800" dirty="0">
                <a:latin typeface="Trebuchet MS" panose="020B0603020202020204" pitchFamily="34" charset="0"/>
              </a:rPr>
              <a:t> </a:t>
            </a:r>
            <a:r>
              <a:rPr lang="en-US" sz="1800" dirty="0" err="1">
                <a:latin typeface="Trebuchet MS" panose="020B0603020202020204" pitchFamily="34" charset="0"/>
              </a:rPr>
              <a:t>derulat</a:t>
            </a:r>
            <a:r>
              <a:rPr lang="en-US" sz="1800" dirty="0">
                <a:latin typeface="Trebuchet MS" panose="020B0603020202020204" pitchFamily="34" charset="0"/>
              </a:rPr>
              <a:t> </a:t>
            </a:r>
            <a:r>
              <a:rPr lang="en-US" sz="1800" dirty="0" err="1">
                <a:latin typeface="Trebuchet MS" panose="020B0603020202020204" pitchFamily="34" charset="0"/>
              </a:rPr>
              <a:t>auditul</a:t>
            </a:r>
            <a:r>
              <a:rPr lang="en-US" sz="1800" dirty="0">
                <a:latin typeface="Trebuchet MS" panose="020B0603020202020204" pitchFamily="34" charset="0"/>
              </a:rPr>
              <a:t> de </a:t>
            </a:r>
            <a:r>
              <a:rPr lang="en-US" sz="1800" dirty="0" err="1">
                <a:latin typeface="Trebuchet MS" panose="020B0603020202020204" pitchFamily="34" charset="0"/>
              </a:rPr>
              <a:t>recertificare</a:t>
            </a:r>
            <a:r>
              <a:rPr lang="en-US" sz="1800" dirty="0">
                <a:latin typeface="Trebuchet MS" panose="020B0603020202020204" pitchFamily="34" charset="0"/>
              </a:rPr>
              <a:t> in </a:t>
            </a:r>
            <a:r>
              <a:rPr lang="en-US" sz="1800" dirty="0" err="1">
                <a:latin typeface="Trebuchet MS" panose="020B0603020202020204" pitchFamily="34" charset="0"/>
              </a:rPr>
              <a:t>perioada</a:t>
            </a:r>
            <a:r>
              <a:rPr lang="en-US" sz="1800" dirty="0">
                <a:latin typeface="Trebuchet MS" panose="020B0603020202020204" pitchFamily="34" charset="0"/>
              </a:rPr>
              <a:t> 10-11.12.2018</a:t>
            </a:r>
            <a:r>
              <a:rPr lang="en-US" sz="1800" dirty="0" smtClean="0">
                <a:latin typeface="Trebuchet MS" panose="020B0603020202020204" pitchFamily="34" charset="0"/>
              </a:rPr>
              <a:t>;</a:t>
            </a:r>
          </a:p>
          <a:p>
            <a:endParaRPr lang="en-US" sz="1800" dirty="0" smtClean="0">
              <a:latin typeface="Trebuchet MS" panose="020B0603020202020204" pitchFamily="34" charset="0"/>
            </a:endParaRPr>
          </a:p>
          <a:p>
            <a:endParaRPr lang="en-US" sz="1800" dirty="0">
              <a:latin typeface="Trebuchet MS" panose="020B0603020202020204" pitchFamily="34" charset="0"/>
            </a:endParaRPr>
          </a:p>
        </p:txBody>
      </p:sp>
    </p:spTree>
    <p:extLst>
      <p:ext uri="{BB962C8B-B14F-4D97-AF65-F5344CB8AC3E}">
        <p14:creationId xmlns:p14="http://schemas.microsoft.com/office/powerpoint/2010/main" val="1669998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21724" y="1099929"/>
            <a:ext cx="9750829" cy="1086318"/>
          </a:xfrm>
        </p:spPr>
        <p:txBody>
          <a:bodyPr>
            <a:noAutofit/>
          </a:bodyPr>
          <a:lstStyle/>
          <a:p>
            <a:pPr algn="ctr"/>
            <a:r>
              <a:rPr lang="en-US" sz="2000" b="1" dirty="0" err="1">
                <a:latin typeface="Trebuchet MS" panose="020B0603020202020204" pitchFamily="34" charset="0"/>
              </a:rPr>
              <a:t>Subactivitate</a:t>
            </a:r>
            <a:r>
              <a:rPr lang="en-US" sz="2000" b="1" dirty="0">
                <a:latin typeface="Trebuchet MS" panose="020B0603020202020204" pitchFamily="34" charset="0"/>
              </a:rPr>
              <a:t> 2.3 </a:t>
            </a:r>
            <a:r>
              <a:rPr lang="en-US" sz="2000" b="1" dirty="0" err="1">
                <a:latin typeface="Trebuchet MS" panose="020B0603020202020204" pitchFamily="34" charset="0"/>
              </a:rPr>
              <a:t>Monitorizarea</a:t>
            </a:r>
            <a:r>
              <a:rPr lang="en-US" sz="2000" b="1" dirty="0">
                <a:latin typeface="Trebuchet MS" panose="020B0603020202020204" pitchFamily="34" charset="0"/>
              </a:rPr>
              <a:t> </a:t>
            </a:r>
            <a:r>
              <a:rPr lang="en-US" sz="2000" b="1" dirty="0" err="1">
                <a:latin typeface="Trebuchet MS" panose="020B0603020202020204" pitchFamily="34" charset="0"/>
              </a:rPr>
              <a:t>derularii</a:t>
            </a:r>
            <a:r>
              <a:rPr lang="en-US" sz="2000" b="1" dirty="0">
                <a:latin typeface="Trebuchet MS" panose="020B0603020202020204" pitchFamily="34" charset="0"/>
              </a:rPr>
              <a:t> </a:t>
            </a:r>
            <a:r>
              <a:rPr lang="en-US" sz="2000" b="1" dirty="0" err="1">
                <a:latin typeface="Trebuchet MS" panose="020B0603020202020204" pitchFamily="34" charset="0"/>
              </a:rPr>
              <a:t>sistemului</a:t>
            </a:r>
            <a:r>
              <a:rPr lang="en-US" sz="2000" b="1" dirty="0">
                <a:latin typeface="Trebuchet MS" panose="020B0603020202020204" pitchFamily="34" charset="0"/>
              </a:rPr>
              <a:t> de management al </a:t>
            </a:r>
            <a:r>
              <a:rPr lang="en-US" sz="2000" b="1" dirty="0" err="1">
                <a:latin typeface="Trebuchet MS" panose="020B0603020202020204" pitchFamily="34" charset="0"/>
              </a:rPr>
              <a:t>calitatii</a:t>
            </a:r>
            <a:r>
              <a:rPr lang="en-US" sz="2000" b="1" dirty="0">
                <a:latin typeface="Trebuchet MS" panose="020B0603020202020204" pitchFamily="34" charset="0"/>
              </a:rPr>
              <a:t> ISO 9001:2015 in </a:t>
            </a:r>
            <a:r>
              <a:rPr lang="en-US" sz="2000" b="1" dirty="0" err="1">
                <a:latin typeface="Trebuchet MS" panose="020B0603020202020204" pitchFamily="34" charset="0"/>
              </a:rPr>
              <a:t>Municipiul</a:t>
            </a:r>
            <a:r>
              <a:rPr lang="en-US" sz="2000" b="1" dirty="0">
                <a:latin typeface="Trebuchet MS" panose="020B0603020202020204" pitchFamily="34" charset="0"/>
              </a:rPr>
              <a:t> Ploiesti, </a:t>
            </a:r>
            <a:r>
              <a:rPr lang="en-US" sz="2000" b="1" dirty="0" err="1">
                <a:latin typeface="Trebuchet MS" panose="020B0603020202020204" pitchFamily="34" charset="0"/>
              </a:rPr>
              <a:t>aserviciile</a:t>
            </a:r>
            <a:r>
              <a:rPr lang="en-US" sz="2000" b="1" dirty="0">
                <a:latin typeface="Trebuchet MS" panose="020B0603020202020204" pitchFamily="34" charset="0"/>
              </a:rPr>
              <a:t> </a:t>
            </a:r>
            <a:r>
              <a:rPr lang="en-US" sz="2000" b="1" dirty="0" err="1">
                <a:latin typeface="Trebuchet MS" panose="020B0603020202020204" pitchFamily="34" charset="0"/>
              </a:rPr>
              <a:t>descentralizate</a:t>
            </a:r>
            <a:r>
              <a:rPr lang="en-US" sz="2000" b="1" dirty="0">
                <a:latin typeface="Trebuchet MS" panose="020B0603020202020204" pitchFamily="34" charset="0"/>
              </a:rPr>
              <a:t> </a:t>
            </a:r>
            <a:r>
              <a:rPr lang="en-US" sz="2000" b="1" dirty="0" err="1">
                <a:latin typeface="Trebuchet MS" panose="020B0603020202020204" pitchFamily="34" charset="0"/>
              </a:rPr>
              <a:t>si</a:t>
            </a:r>
            <a:r>
              <a:rPr lang="en-US" sz="2000" b="1" dirty="0">
                <a:latin typeface="Trebuchet MS" panose="020B0603020202020204" pitchFamily="34" charset="0"/>
              </a:rPr>
              <a:t> </a:t>
            </a:r>
            <a:r>
              <a:rPr lang="en-US" sz="2000" b="1" dirty="0" err="1">
                <a:latin typeface="Trebuchet MS" panose="020B0603020202020204" pitchFamily="34" charset="0"/>
              </a:rPr>
              <a:t>subordonate</a:t>
            </a:r>
            <a:r>
              <a:rPr lang="en-US" sz="2000" b="1" dirty="0">
                <a:latin typeface="Trebuchet MS" panose="020B0603020202020204" pitchFamily="34" charset="0"/>
              </a:rPr>
              <a:t> </a:t>
            </a:r>
            <a:r>
              <a:rPr lang="en-US" sz="2000" b="1" dirty="0" err="1">
                <a:latin typeface="Trebuchet MS" panose="020B0603020202020204" pitchFamily="34" charset="0"/>
              </a:rPr>
              <a:t>si</a:t>
            </a:r>
            <a:r>
              <a:rPr lang="en-US" sz="2000" b="1" dirty="0">
                <a:latin typeface="Trebuchet MS" panose="020B0603020202020204" pitchFamily="34" charset="0"/>
              </a:rPr>
              <a:t> </a:t>
            </a:r>
            <a:r>
              <a:rPr lang="en-US" sz="2000" b="1" dirty="0" err="1">
                <a:latin typeface="Trebuchet MS" panose="020B0603020202020204" pitchFamily="34" charset="0"/>
              </a:rPr>
              <a:t>diseminarea</a:t>
            </a:r>
            <a:r>
              <a:rPr lang="en-US" sz="2000" b="1" dirty="0">
                <a:latin typeface="Trebuchet MS" panose="020B0603020202020204" pitchFamily="34" charset="0"/>
              </a:rPr>
              <a:t> </a:t>
            </a:r>
            <a:r>
              <a:rPr lang="en-US" sz="2000" b="1" dirty="0" err="1">
                <a:latin typeface="Trebuchet MS" panose="020B0603020202020204" pitchFamily="34" charset="0"/>
              </a:rPr>
              <a:t>rezultatelor</a:t>
            </a:r>
            <a:r>
              <a:rPr lang="en-US" sz="2000" b="1" dirty="0">
                <a:latin typeface="Trebuchet MS" panose="020B0603020202020204" pitchFamily="34" charset="0"/>
              </a:rPr>
              <a:t> </a:t>
            </a:r>
            <a:r>
              <a:rPr lang="en-US" sz="2000" b="1" dirty="0" err="1">
                <a:latin typeface="Trebuchet MS" panose="020B0603020202020204" pitchFamily="34" charset="0"/>
              </a:rPr>
              <a:t>aferente</a:t>
            </a:r>
            <a:endParaRPr lang="en-US" sz="2000" dirty="0">
              <a:latin typeface="Trebuchet MS" panose="020B0603020202020204" pitchFamily="34" charset="0"/>
            </a:endParaRPr>
          </a:p>
        </p:txBody>
      </p:sp>
      <p:sp>
        <p:nvSpPr>
          <p:cNvPr id="7" name="Content Placeholder 6"/>
          <p:cNvSpPr>
            <a:spLocks noGrp="1"/>
          </p:cNvSpPr>
          <p:nvPr>
            <p:ph idx="1"/>
          </p:nvPr>
        </p:nvSpPr>
        <p:spPr>
          <a:xfrm>
            <a:off x="1188720" y="2394065"/>
            <a:ext cx="10165079" cy="3416531"/>
          </a:xfrm>
        </p:spPr>
        <p:txBody>
          <a:bodyPr>
            <a:normAutofit fontScale="85000" lnSpcReduction="10000"/>
          </a:bodyPr>
          <a:lstStyle/>
          <a:p>
            <a:pPr marL="0" indent="0">
              <a:buNone/>
            </a:pPr>
            <a:r>
              <a:rPr lang="en-US" sz="1700" dirty="0" err="1">
                <a:latin typeface="Trebuchet MS" panose="020B0603020202020204" pitchFamily="34" charset="0"/>
              </a:rPr>
              <a:t>Procesul</a:t>
            </a:r>
            <a:r>
              <a:rPr lang="en-US" sz="1700" dirty="0">
                <a:latin typeface="Trebuchet MS" panose="020B0603020202020204" pitchFamily="34" charset="0"/>
              </a:rPr>
              <a:t> de </a:t>
            </a:r>
            <a:r>
              <a:rPr lang="en-US" sz="1700" dirty="0" err="1">
                <a:latin typeface="Trebuchet MS" panose="020B0603020202020204" pitchFamily="34" charset="0"/>
              </a:rPr>
              <a:t>monitorizare</a:t>
            </a:r>
            <a:r>
              <a:rPr lang="en-US" sz="1700" dirty="0">
                <a:latin typeface="Trebuchet MS" panose="020B0603020202020204" pitchFamily="34" charset="0"/>
              </a:rPr>
              <a:t>, </a:t>
            </a:r>
            <a:r>
              <a:rPr lang="en-US" sz="1700" dirty="0" err="1">
                <a:latin typeface="Trebuchet MS" panose="020B0603020202020204" pitchFamily="34" charset="0"/>
              </a:rPr>
              <a:t>analiza</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a:t>
            </a:r>
            <a:r>
              <a:rPr lang="en-US" sz="1700" dirty="0" err="1">
                <a:latin typeface="Trebuchet MS" panose="020B0603020202020204" pitchFamily="34" charset="0"/>
              </a:rPr>
              <a:t>imbunatatire</a:t>
            </a:r>
            <a:r>
              <a:rPr lang="en-US" sz="1700" dirty="0">
                <a:latin typeface="Trebuchet MS" panose="020B0603020202020204" pitchFamily="34" charset="0"/>
              </a:rPr>
              <a:t> </a:t>
            </a:r>
            <a:r>
              <a:rPr lang="en-US" sz="1700" dirty="0" err="1">
                <a:latin typeface="Trebuchet MS" panose="020B0603020202020204" pitchFamily="34" charset="0"/>
              </a:rPr>
              <a:t>este</a:t>
            </a:r>
            <a:r>
              <a:rPr lang="en-US" sz="1700" dirty="0">
                <a:latin typeface="Trebuchet MS" panose="020B0603020202020204" pitchFamily="34" charset="0"/>
              </a:rPr>
              <a:t> </a:t>
            </a:r>
            <a:r>
              <a:rPr lang="en-US" sz="1700" dirty="0" err="1">
                <a:latin typeface="Trebuchet MS" panose="020B0603020202020204" pitchFamily="34" charset="0"/>
              </a:rPr>
              <a:t>determinat</a:t>
            </a:r>
            <a:r>
              <a:rPr lang="en-US" sz="1700" dirty="0">
                <a:latin typeface="Trebuchet MS" panose="020B0603020202020204" pitchFamily="34" charset="0"/>
              </a:rPr>
              <a:t>, </a:t>
            </a:r>
            <a:r>
              <a:rPr lang="en-US" sz="1700" dirty="0" err="1">
                <a:latin typeface="Trebuchet MS" panose="020B0603020202020204" pitchFamily="34" charset="0"/>
              </a:rPr>
              <a:t>planificat</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a:t>
            </a:r>
            <a:r>
              <a:rPr lang="en-US" sz="1700" dirty="0" err="1">
                <a:latin typeface="Trebuchet MS" panose="020B0603020202020204" pitchFamily="34" charset="0"/>
              </a:rPr>
              <a:t>implementat</a:t>
            </a:r>
            <a:r>
              <a:rPr lang="en-US" sz="1700" dirty="0">
                <a:latin typeface="Trebuchet MS" panose="020B0603020202020204" pitchFamily="34" charset="0"/>
              </a:rPr>
              <a:t> </a:t>
            </a:r>
            <a:r>
              <a:rPr lang="en-US" sz="1700" dirty="0" err="1">
                <a:latin typeface="Trebuchet MS" panose="020B0603020202020204" pitchFamily="34" charset="0"/>
              </a:rPr>
              <a:t>avand</a:t>
            </a:r>
            <a:r>
              <a:rPr lang="en-US" sz="1700" dirty="0">
                <a:latin typeface="Trebuchet MS" panose="020B0603020202020204" pitchFamily="34" charset="0"/>
              </a:rPr>
              <a:t> ca </a:t>
            </a:r>
            <a:r>
              <a:rPr lang="en-US" sz="1700" dirty="0" err="1">
                <a:latin typeface="Trebuchet MS" panose="020B0603020202020204" pitchFamily="34" charset="0"/>
              </a:rPr>
              <a:t>scop</a:t>
            </a:r>
            <a:r>
              <a:rPr lang="en-US" sz="1700" dirty="0">
                <a:latin typeface="Trebuchet MS" panose="020B0603020202020204" pitchFamily="34" charset="0"/>
              </a:rPr>
              <a:t> </a:t>
            </a:r>
            <a:r>
              <a:rPr lang="en-US" sz="1700" dirty="0" err="1">
                <a:latin typeface="Trebuchet MS" panose="020B0603020202020204" pitchFamily="34" charset="0"/>
              </a:rPr>
              <a:t>demonstrarea</a:t>
            </a:r>
            <a:r>
              <a:rPr lang="en-US" sz="1700" dirty="0">
                <a:latin typeface="Trebuchet MS" panose="020B0603020202020204" pitchFamily="34" charset="0"/>
              </a:rPr>
              <a:t> </a:t>
            </a:r>
            <a:r>
              <a:rPr lang="en-US" sz="1700" dirty="0" err="1">
                <a:latin typeface="Trebuchet MS" panose="020B0603020202020204" pitchFamily="34" charset="0"/>
              </a:rPr>
              <a:t>conformitatii</a:t>
            </a:r>
            <a:r>
              <a:rPr lang="en-US" sz="1700" dirty="0">
                <a:latin typeface="Trebuchet MS" panose="020B0603020202020204" pitchFamily="34" charset="0"/>
              </a:rPr>
              <a:t> </a:t>
            </a:r>
            <a:r>
              <a:rPr lang="en-US" sz="1700" dirty="0" err="1">
                <a:latin typeface="Trebuchet MS" panose="020B0603020202020204" pitchFamily="34" charset="0"/>
              </a:rPr>
              <a:t>serviciilor</a:t>
            </a:r>
            <a:r>
              <a:rPr lang="en-US" sz="1700" dirty="0">
                <a:latin typeface="Trebuchet MS" panose="020B0603020202020204" pitchFamily="34" charset="0"/>
              </a:rPr>
              <a:t> cu </a:t>
            </a:r>
            <a:r>
              <a:rPr lang="en-US" sz="1700" dirty="0" err="1">
                <a:latin typeface="Trebuchet MS" panose="020B0603020202020204" pitchFamily="34" charset="0"/>
              </a:rPr>
              <a:t>cerintele</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a:t>
            </a:r>
            <a:r>
              <a:rPr lang="en-US" sz="1700" dirty="0" err="1">
                <a:latin typeface="Trebuchet MS" panose="020B0603020202020204" pitchFamily="34" charset="0"/>
              </a:rPr>
              <a:t>asigurarea</a:t>
            </a:r>
            <a:r>
              <a:rPr lang="en-US" sz="1700" dirty="0">
                <a:latin typeface="Trebuchet MS" panose="020B0603020202020204" pitchFamily="34" charset="0"/>
              </a:rPr>
              <a:t> </a:t>
            </a:r>
            <a:r>
              <a:rPr lang="en-US" sz="1700" dirty="0" err="1">
                <a:latin typeface="Trebuchet MS" panose="020B0603020202020204" pitchFamily="34" charset="0"/>
              </a:rPr>
              <a:t>imbunatatirii</a:t>
            </a:r>
            <a:r>
              <a:rPr lang="en-US" sz="1700" dirty="0">
                <a:latin typeface="Trebuchet MS" panose="020B0603020202020204" pitchFamily="34" charset="0"/>
              </a:rPr>
              <a:t> continue a SMC. </a:t>
            </a:r>
            <a:r>
              <a:rPr lang="en-US" sz="1700" dirty="0" err="1" smtClean="0">
                <a:latin typeface="Trebuchet MS" panose="020B0603020202020204" pitchFamily="34" charset="0"/>
              </a:rPr>
              <a:t>Sunt</a:t>
            </a:r>
            <a:r>
              <a:rPr lang="en-US" sz="1700" dirty="0" smtClean="0">
                <a:latin typeface="Trebuchet MS" panose="020B0603020202020204" pitchFamily="34" charset="0"/>
              </a:rPr>
              <a:t> </a:t>
            </a:r>
            <a:r>
              <a:rPr lang="en-US" sz="1700" dirty="0" err="1">
                <a:latin typeface="Trebuchet MS" panose="020B0603020202020204" pitchFamily="34" charset="0"/>
              </a:rPr>
              <a:t>planificate</a:t>
            </a:r>
            <a:r>
              <a:rPr lang="en-US" sz="1700" dirty="0">
                <a:latin typeface="Trebuchet MS" panose="020B0603020202020204" pitchFamily="34" charset="0"/>
              </a:rPr>
              <a:t> </a:t>
            </a:r>
            <a:r>
              <a:rPr lang="en-US" sz="1700" dirty="0" err="1">
                <a:latin typeface="Trebuchet MS" panose="020B0603020202020204" pitchFamily="34" charset="0"/>
              </a:rPr>
              <a:t>procesele</a:t>
            </a:r>
            <a:r>
              <a:rPr lang="en-US" sz="1700" dirty="0">
                <a:latin typeface="Trebuchet MS" panose="020B0603020202020204" pitchFamily="34" charset="0"/>
              </a:rPr>
              <a:t> </a:t>
            </a:r>
            <a:r>
              <a:rPr lang="en-US" sz="1700" dirty="0" smtClean="0">
                <a:latin typeface="Trebuchet MS" panose="020B0603020202020204" pitchFamily="34" charset="0"/>
              </a:rPr>
              <a:t>de:</a:t>
            </a:r>
          </a:p>
          <a:p>
            <a:pPr>
              <a:buFontTx/>
              <a:buChar char="-"/>
            </a:pPr>
            <a:r>
              <a:rPr lang="en-US" sz="1700" dirty="0" err="1" smtClean="0">
                <a:latin typeface="Trebuchet MS" panose="020B0603020202020204" pitchFamily="34" charset="0"/>
              </a:rPr>
              <a:t>analiza</a:t>
            </a:r>
            <a:r>
              <a:rPr lang="en-US" sz="1700" dirty="0" smtClean="0">
                <a:latin typeface="Trebuchet MS" panose="020B0603020202020204" pitchFamily="34" charset="0"/>
              </a:rPr>
              <a:t> a </a:t>
            </a:r>
            <a:r>
              <a:rPr lang="en-US" sz="1700" dirty="0" err="1" smtClean="0">
                <a:latin typeface="Trebuchet MS" panose="020B0603020202020204" pitchFamily="34" charset="0"/>
              </a:rPr>
              <a:t>managementului</a:t>
            </a:r>
            <a:r>
              <a:rPr lang="en-US" sz="1700" dirty="0" smtClean="0">
                <a:latin typeface="Trebuchet MS" panose="020B0603020202020204" pitchFamily="34" charset="0"/>
              </a:rPr>
              <a:t> </a:t>
            </a:r>
            <a:r>
              <a:rPr lang="en-US" sz="1700" dirty="0" err="1">
                <a:latin typeface="Trebuchet MS" panose="020B0603020202020204" pitchFamily="34" charset="0"/>
              </a:rPr>
              <a:t>calitatii</a:t>
            </a:r>
            <a:r>
              <a:rPr lang="en-US" sz="1700" dirty="0">
                <a:latin typeface="Trebuchet MS" panose="020B0603020202020204" pitchFamily="34" charset="0"/>
              </a:rPr>
              <a:t>, </a:t>
            </a:r>
            <a:endParaRPr lang="en-US" sz="1700" dirty="0" smtClean="0">
              <a:latin typeface="Trebuchet MS" panose="020B0603020202020204" pitchFamily="34" charset="0"/>
            </a:endParaRPr>
          </a:p>
          <a:p>
            <a:pPr>
              <a:buFontTx/>
              <a:buChar char="-"/>
            </a:pPr>
            <a:r>
              <a:rPr lang="en-US" sz="1700" dirty="0" smtClean="0">
                <a:latin typeface="Trebuchet MS" panose="020B0603020202020204" pitchFamily="34" charset="0"/>
              </a:rPr>
              <a:t>de </a:t>
            </a:r>
            <a:r>
              <a:rPr lang="en-US" sz="1700" dirty="0">
                <a:latin typeface="Trebuchet MS" panose="020B0603020202020204" pitchFamily="34" charset="0"/>
              </a:rPr>
              <a:t>audit intern, </a:t>
            </a:r>
            <a:endParaRPr lang="en-US" sz="1700" dirty="0" smtClean="0">
              <a:latin typeface="Trebuchet MS" panose="020B0603020202020204" pitchFamily="34" charset="0"/>
            </a:endParaRPr>
          </a:p>
          <a:p>
            <a:pPr>
              <a:buFontTx/>
              <a:buChar char="-"/>
            </a:pPr>
            <a:r>
              <a:rPr lang="en-US" sz="1700" dirty="0" smtClean="0">
                <a:latin typeface="Trebuchet MS" panose="020B0603020202020204" pitchFamily="34" charset="0"/>
              </a:rPr>
              <a:t>de </a:t>
            </a:r>
            <a:r>
              <a:rPr lang="en-US" sz="1700" dirty="0" err="1">
                <a:latin typeface="Trebuchet MS" panose="020B0603020202020204" pitchFamily="34" charset="0"/>
              </a:rPr>
              <a:t>instruire</a:t>
            </a:r>
            <a:r>
              <a:rPr lang="en-US" sz="1700" dirty="0">
                <a:latin typeface="Trebuchet MS" panose="020B0603020202020204" pitchFamily="34" charset="0"/>
              </a:rPr>
              <a:t> a </a:t>
            </a:r>
            <a:r>
              <a:rPr lang="en-US" sz="1700" dirty="0" err="1">
                <a:latin typeface="Trebuchet MS" panose="020B0603020202020204" pitchFamily="34" charset="0"/>
              </a:rPr>
              <a:t>personalului</a:t>
            </a:r>
            <a:r>
              <a:rPr lang="en-US" sz="1700" dirty="0">
                <a:latin typeface="Trebuchet MS" panose="020B0603020202020204" pitchFamily="34" charset="0"/>
              </a:rPr>
              <a:t>, </a:t>
            </a:r>
            <a:endParaRPr lang="en-US" sz="1700" dirty="0" smtClean="0">
              <a:latin typeface="Trebuchet MS" panose="020B0603020202020204" pitchFamily="34" charset="0"/>
            </a:endParaRPr>
          </a:p>
          <a:p>
            <a:pPr>
              <a:buFontTx/>
              <a:buChar char="-"/>
            </a:pPr>
            <a:r>
              <a:rPr lang="en-US" sz="1700" dirty="0" smtClean="0">
                <a:latin typeface="Trebuchet MS" panose="020B0603020202020204" pitchFamily="34" charset="0"/>
              </a:rPr>
              <a:t>de </a:t>
            </a:r>
            <a:r>
              <a:rPr lang="en-US" sz="1700" dirty="0" err="1">
                <a:latin typeface="Trebuchet MS" panose="020B0603020202020204" pitchFamily="34" charset="0"/>
              </a:rPr>
              <a:t>culegere</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a:t>
            </a:r>
            <a:r>
              <a:rPr lang="en-US" sz="1700" dirty="0" err="1">
                <a:latin typeface="Trebuchet MS" panose="020B0603020202020204" pitchFamily="34" charset="0"/>
              </a:rPr>
              <a:t>raportare</a:t>
            </a:r>
            <a:r>
              <a:rPr lang="en-US" sz="1700" dirty="0">
                <a:latin typeface="Trebuchet MS" panose="020B0603020202020204" pitchFamily="34" charset="0"/>
              </a:rPr>
              <a:t> a </a:t>
            </a:r>
            <a:r>
              <a:rPr lang="en-US" sz="1700" dirty="0" err="1">
                <a:latin typeface="Trebuchet MS" panose="020B0603020202020204" pitchFamily="34" charset="0"/>
              </a:rPr>
              <a:t>datelor</a:t>
            </a:r>
            <a:r>
              <a:rPr lang="en-US" sz="1700" dirty="0">
                <a:latin typeface="Trebuchet MS" panose="020B0603020202020204" pitchFamily="34" charset="0"/>
              </a:rPr>
              <a:t> </a:t>
            </a:r>
            <a:r>
              <a:rPr lang="en-US" sz="1700" dirty="0" err="1">
                <a:latin typeface="Trebuchet MS" panose="020B0603020202020204" pitchFamily="34" charset="0"/>
              </a:rPr>
              <a:t>specifice</a:t>
            </a:r>
            <a:r>
              <a:rPr lang="en-US" sz="1700" dirty="0">
                <a:latin typeface="Trebuchet MS" panose="020B0603020202020204" pitchFamily="34" charset="0"/>
              </a:rPr>
              <a:t> conform </a:t>
            </a:r>
            <a:r>
              <a:rPr lang="en-US" sz="1700" dirty="0" err="1">
                <a:latin typeface="Trebuchet MS" panose="020B0603020202020204" pitchFamily="34" charset="0"/>
              </a:rPr>
              <a:t>reglementarilor</a:t>
            </a:r>
            <a:r>
              <a:rPr lang="en-US" sz="1700" dirty="0">
                <a:latin typeface="Trebuchet MS" panose="020B0603020202020204" pitchFamily="34" charset="0"/>
              </a:rPr>
              <a:t> in </a:t>
            </a:r>
            <a:r>
              <a:rPr lang="en-US" sz="1700" dirty="0" err="1">
                <a:latin typeface="Trebuchet MS" panose="020B0603020202020204" pitchFamily="34" charset="0"/>
              </a:rPr>
              <a:t>vigoare</a:t>
            </a:r>
            <a:r>
              <a:rPr lang="en-US" sz="1700" dirty="0">
                <a:latin typeface="Trebuchet MS" panose="020B0603020202020204" pitchFamily="34" charset="0"/>
              </a:rPr>
              <a:t>, </a:t>
            </a:r>
            <a:endParaRPr lang="en-US" sz="1700" dirty="0" smtClean="0">
              <a:latin typeface="Trebuchet MS" panose="020B0603020202020204" pitchFamily="34" charset="0"/>
            </a:endParaRPr>
          </a:p>
          <a:p>
            <a:pPr>
              <a:buFontTx/>
              <a:buChar char="-"/>
            </a:pPr>
            <a:r>
              <a:rPr lang="en-US" sz="1700" dirty="0" smtClean="0">
                <a:latin typeface="Trebuchet MS" panose="020B0603020202020204" pitchFamily="34" charset="0"/>
              </a:rPr>
              <a:t>de </a:t>
            </a:r>
            <a:r>
              <a:rPr lang="en-US" sz="1700" dirty="0" err="1">
                <a:latin typeface="Trebuchet MS" panose="020B0603020202020204" pitchFamily="34" charset="0"/>
              </a:rPr>
              <a:t>culegere</a:t>
            </a:r>
            <a:r>
              <a:rPr lang="en-US" sz="1700" dirty="0">
                <a:latin typeface="Trebuchet MS" panose="020B0603020202020204" pitchFamily="34" charset="0"/>
              </a:rPr>
              <a:t> a </a:t>
            </a:r>
            <a:r>
              <a:rPr lang="en-US" sz="1700" dirty="0" err="1">
                <a:latin typeface="Trebuchet MS" panose="020B0603020202020204" pitchFamily="34" charset="0"/>
              </a:rPr>
              <a:t>datelor</a:t>
            </a:r>
            <a:r>
              <a:rPr lang="en-US" sz="1700" dirty="0">
                <a:latin typeface="Trebuchet MS" panose="020B0603020202020204" pitchFamily="34" charset="0"/>
              </a:rPr>
              <a:t> </a:t>
            </a:r>
            <a:r>
              <a:rPr lang="en-US" sz="1700" dirty="0" err="1">
                <a:latin typeface="Trebuchet MS" panose="020B0603020202020204" pitchFamily="34" charset="0"/>
              </a:rPr>
              <a:t>privind</a:t>
            </a:r>
            <a:r>
              <a:rPr lang="en-US" sz="1700" dirty="0">
                <a:latin typeface="Trebuchet MS" panose="020B0603020202020204" pitchFamily="34" charset="0"/>
              </a:rPr>
              <a:t> </a:t>
            </a:r>
            <a:r>
              <a:rPr lang="en-US" sz="1700" dirty="0" err="1">
                <a:latin typeface="Trebuchet MS" panose="020B0603020202020204" pitchFamily="34" charset="0"/>
              </a:rPr>
              <a:t>satisfactia</a:t>
            </a:r>
            <a:r>
              <a:rPr lang="en-US" sz="1700" dirty="0">
                <a:latin typeface="Trebuchet MS" panose="020B0603020202020204" pitchFamily="34" charset="0"/>
              </a:rPr>
              <a:t> </a:t>
            </a:r>
            <a:r>
              <a:rPr lang="en-US" sz="1700" dirty="0" err="1">
                <a:latin typeface="Trebuchet MS" panose="020B0603020202020204" pitchFamily="34" charset="0"/>
              </a:rPr>
              <a:t>cetatenilor</a:t>
            </a:r>
            <a:r>
              <a:rPr lang="en-US" sz="1700" dirty="0">
                <a:latin typeface="Trebuchet MS" panose="020B0603020202020204" pitchFamily="34" charset="0"/>
              </a:rPr>
              <a:t>. </a:t>
            </a:r>
            <a:endParaRPr lang="en-US" sz="1700" dirty="0" smtClean="0">
              <a:latin typeface="Trebuchet MS" panose="020B0603020202020204" pitchFamily="34" charset="0"/>
            </a:endParaRPr>
          </a:p>
          <a:p>
            <a:pPr marL="0" indent="0">
              <a:buNone/>
            </a:pPr>
            <a:r>
              <a:rPr lang="en-US" sz="1700" dirty="0" err="1" smtClean="0">
                <a:latin typeface="Trebuchet MS" panose="020B0603020202020204" pitchFamily="34" charset="0"/>
              </a:rPr>
              <a:t>Astfel</a:t>
            </a:r>
            <a:r>
              <a:rPr lang="en-US" sz="1700" dirty="0">
                <a:latin typeface="Trebuchet MS" panose="020B0603020202020204" pitchFamily="34" charset="0"/>
              </a:rPr>
              <a:t>, </a:t>
            </a:r>
            <a:r>
              <a:rPr lang="en-US" sz="1700" dirty="0" err="1" smtClean="0">
                <a:latin typeface="Trebuchet MS" panose="020B0603020202020204" pitchFamily="34" charset="0"/>
              </a:rPr>
              <a:t>activitatile</a:t>
            </a:r>
            <a:r>
              <a:rPr lang="en-US" sz="1700" dirty="0" smtClean="0">
                <a:latin typeface="Trebuchet MS" panose="020B0603020202020204" pitchFamily="34" charset="0"/>
              </a:rPr>
              <a:t> de </a:t>
            </a:r>
            <a:r>
              <a:rPr lang="en-US" sz="1700" dirty="0" err="1">
                <a:latin typeface="Trebuchet MS" panose="020B0603020202020204" pitchFamily="34" charset="0"/>
              </a:rPr>
              <a:t>masurare</a:t>
            </a:r>
            <a:r>
              <a:rPr lang="en-US" sz="1700" dirty="0">
                <a:latin typeface="Trebuchet MS" panose="020B0603020202020204" pitchFamily="34" charset="0"/>
              </a:rPr>
              <a:t>, </a:t>
            </a:r>
            <a:r>
              <a:rPr lang="en-US" sz="1700" dirty="0" err="1">
                <a:latin typeface="Trebuchet MS" panose="020B0603020202020204" pitchFamily="34" charset="0"/>
              </a:rPr>
              <a:t>analiza</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a:t>
            </a:r>
            <a:r>
              <a:rPr lang="en-US" sz="1700" dirty="0" err="1">
                <a:latin typeface="Trebuchet MS" panose="020B0603020202020204" pitchFamily="34" charset="0"/>
              </a:rPr>
              <a:t>imbunatatire</a:t>
            </a:r>
            <a:r>
              <a:rPr lang="en-US" sz="1700" dirty="0">
                <a:latin typeface="Trebuchet MS" panose="020B0603020202020204" pitchFamily="34" charset="0"/>
              </a:rPr>
              <a:t> </a:t>
            </a:r>
            <a:r>
              <a:rPr lang="en-US" sz="1700" dirty="0" err="1">
                <a:latin typeface="Trebuchet MS" panose="020B0603020202020204" pitchFamily="34" charset="0"/>
              </a:rPr>
              <a:t>sunt</a:t>
            </a:r>
            <a:r>
              <a:rPr lang="en-US" sz="1700" dirty="0">
                <a:latin typeface="Trebuchet MS" panose="020B0603020202020204" pitchFamily="34" charset="0"/>
              </a:rPr>
              <a:t> </a:t>
            </a:r>
            <a:r>
              <a:rPr lang="en-US" sz="1700" dirty="0" err="1">
                <a:latin typeface="Trebuchet MS" panose="020B0603020202020204" pitchFamily="34" charset="0"/>
              </a:rPr>
              <a:t>axate</a:t>
            </a:r>
            <a:r>
              <a:rPr lang="en-US" sz="1700" dirty="0">
                <a:latin typeface="Trebuchet MS" panose="020B0603020202020204" pitchFamily="34" charset="0"/>
              </a:rPr>
              <a:t>, in principal, </a:t>
            </a:r>
            <a:r>
              <a:rPr lang="en-US" sz="1700" dirty="0" err="1">
                <a:latin typeface="Trebuchet MS" panose="020B0603020202020204" pitchFamily="34" charset="0"/>
              </a:rPr>
              <a:t>pe</a:t>
            </a:r>
            <a:r>
              <a:rPr lang="en-US" sz="1700" dirty="0">
                <a:latin typeface="Trebuchet MS" panose="020B0603020202020204" pitchFamily="34" charset="0"/>
              </a:rPr>
              <a:t>: </a:t>
            </a:r>
            <a:endParaRPr lang="en-US" sz="1700" dirty="0" smtClean="0">
              <a:latin typeface="Trebuchet MS" panose="020B0603020202020204" pitchFamily="34" charset="0"/>
            </a:endParaRPr>
          </a:p>
          <a:p>
            <a:pPr>
              <a:buFontTx/>
              <a:buChar char="-"/>
            </a:pPr>
            <a:r>
              <a:rPr lang="en-US" sz="1700" dirty="0" err="1" smtClean="0">
                <a:latin typeface="Trebuchet MS" panose="020B0603020202020204" pitchFamily="34" charset="0"/>
              </a:rPr>
              <a:t>demonstrarea</a:t>
            </a:r>
            <a:r>
              <a:rPr lang="en-US" sz="1700" dirty="0" smtClean="0">
                <a:latin typeface="Trebuchet MS" panose="020B0603020202020204" pitchFamily="34" charset="0"/>
              </a:rPr>
              <a:t> </a:t>
            </a:r>
            <a:r>
              <a:rPr lang="en-US" sz="1700" dirty="0" err="1">
                <a:latin typeface="Trebuchet MS" panose="020B0603020202020204" pitchFamily="34" charset="0"/>
              </a:rPr>
              <a:t>conformitatii</a:t>
            </a:r>
            <a:r>
              <a:rPr lang="en-US" sz="1700" dirty="0">
                <a:latin typeface="Trebuchet MS" panose="020B0603020202020204" pitchFamily="34" charset="0"/>
              </a:rPr>
              <a:t> </a:t>
            </a:r>
            <a:r>
              <a:rPr lang="en-US" sz="1700" dirty="0" err="1">
                <a:latin typeface="Trebuchet MS" panose="020B0603020202020204" pitchFamily="34" charset="0"/>
              </a:rPr>
              <a:t>produsului</a:t>
            </a:r>
            <a:r>
              <a:rPr lang="en-US" sz="1700" dirty="0">
                <a:latin typeface="Trebuchet MS" panose="020B0603020202020204" pitchFamily="34" charset="0"/>
              </a:rPr>
              <a:t>/</a:t>
            </a:r>
            <a:r>
              <a:rPr lang="en-US" sz="1700" dirty="0" err="1">
                <a:latin typeface="Trebuchet MS" panose="020B0603020202020204" pitchFamily="34" charset="0"/>
              </a:rPr>
              <a:t>serviciului</a:t>
            </a:r>
            <a:r>
              <a:rPr lang="en-US" sz="1700" dirty="0">
                <a:latin typeface="Trebuchet MS" panose="020B0603020202020204" pitchFamily="34" charset="0"/>
              </a:rPr>
              <a:t> </a:t>
            </a:r>
            <a:r>
              <a:rPr lang="en-US" sz="1700" dirty="0" err="1">
                <a:latin typeface="Trebuchet MS" panose="020B0603020202020204" pitchFamily="34" charset="0"/>
              </a:rPr>
              <a:t>realizat</a:t>
            </a:r>
            <a:r>
              <a:rPr lang="en-US" sz="1700" dirty="0">
                <a:latin typeface="Trebuchet MS" panose="020B0603020202020204" pitchFamily="34" charset="0"/>
              </a:rPr>
              <a:t> de </a:t>
            </a:r>
            <a:r>
              <a:rPr lang="en-US" sz="1700" dirty="0" err="1">
                <a:latin typeface="Trebuchet MS" panose="020B0603020202020204" pitchFamily="34" charset="0"/>
              </a:rPr>
              <a:t>Primarie</a:t>
            </a:r>
            <a:r>
              <a:rPr lang="en-US" sz="1700" dirty="0">
                <a:latin typeface="Trebuchet MS" panose="020B0603020202020204" pitchFamily="34" charset="0"/>
              </a:rPr>
              <a:t> cu </a:t>
            </a:r>
            <a:r>
              <a:rPr lang="en-US" sz="1700" dirty="0" err="1">
                <a:latin typeface="Trebuchet MS" panose="020B0603020202020204" pitchFamily="34" charset="0"/>
              </a:rPr>
              <a:t>cerintele</a:t>
            </a:r>
            <a:r>
              <a:rPr lang="en-US" sz="1700" dirty="0">
                <a:latin typeface="Trebuchet MS" panose="020B0603020202020204" pitchFamily="34" charset="0"/>
              </a:rPr>
              <a:t> </a:t>
            </a:r>
            <a:r>
              <a:rPr lang="en-US" sz="1700" dirty="0" err="1">
                <a:latin typeface="Trebuchet MS" panose="020B0603020202020204" pitchFamily="34" charset="0"/>
              </a:rPr>
              <a:t>cetateanului</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cu </a:t>
            </a:r>
            <a:r>
              <a:rPr lang="en-US" sz="1700" dirty="0" err="1">
                <a:latin typeface="Trebuchet MS" panose="020B0603020202020204" pitchFamily="34" charset="0"/>
              </a:rPr>
              <a:t>cerintele</a:t>
            </a:r>
            <a:r>
              <a:rPr lang="en-US" sz="1700" dirty="0">
                <a:latin typeface="Trebuchet MS" panose="020B0603020202020204" pitchFamily="34" charset="0"/>
              </a:rPr>
              <a:t> </a:t>
            </a:r>
            <a:r>
              <a:rPr lang="en-US" sz="1700" dirty="0" err="1">
                <a:latin typeface="Trebuchet MS" panose="020B0603020202020204" pitchFamily="34" charset="0"/>
              </a:rPr>
              <a:t>legale</a:t>
            </a:r>
            <a:r>
              <a:rPr lang="en-US" sz="1700" dirty="0">
                <a:latin typeface="Trebuchet MS" panose="020B0603020202020204" pitchFamily="34" charset="0"/>
              </a:rPr>
              <a:t> </a:t>
            </a:r>
            <a:r>
              <a:rPr lang="en-US" sz="1700" dirty="0" err="1">
                <a:latin typeface="Trebuchet MS" panose="020B0603020202020204" pitchFamily="34" charset="0"/>
              </a:rPr>
              <a:t>si</a:t>
            </a:r>
            <a:r>
              <a:rPr lang="en-US" sz="1700" dirty="0">
                <a:latin typeface="Trebuchet MS" panose="020B0603020202020204" pitchFamily="34" charset="0"/>
              </a:rPr>
              <a:t> de </a:t>
            </a:r>
            <a:r>
              <a:rPr lang="en-US" sz="1700" dirty="0" err="1">
                <a:latin typeface="Trebuchet MS" panose="020B0603020202020204" pitchFamily="34" charset="0"/>
              </a:rPr>
              <a:t>reglementare</a:t>
            </a:r>
            <a:r>
              <a:rPr lang="en-US" sz="1700" dirty="0">
                <a:latin typeface="Trebuchet MS" panose="020B0603020202020204" pitchFamily="34" charset="0"/>
              </a:rPr>
              <a:t> </a:t>
            </a:r>
            <a:r>
              <a:rPr lang="en-US" sz="1700" dirty="0" err="1">
                <a:latin typeface="Trebuchet MS" panose="020B0603020202020204" pitchFamily="34" charset="0"/>
              </a:rPr>
              <a:t>aplicabile</a:t>
            </a:r>
            <a:r>
              <a:rPr lang="en-US" sz="1700" dirty="0">
                <a:latin typeface="Trebuchet MS" panose="020B0603020202020204" pitchFamily="34" charset="0"/>
              </a:rPr>
              <a:t>; </a:t>
            </a:r>
            <a:endParaRPr lang="en-US" sz="1700" dirty="0" smtClean="0">
              <a:latin typeface="Trebuchet MS" panose="020B0603020202020204" pitchFamily="34" charset="0"/>
            </a:endParaRPr>
          </a:p>
          <a:p>
            <a:pPr>
              <a:buFontTx/>
              <a:buChar char="-"/>
            </a:pPr>
            <a:r>
              <a:rPr lang="en-US" sz="1700" dirty="0" err="1" smtClean="0">
                <a:latin typeface="Trebuchet MS" panose="020B0603020202020204" pitchFamily="34" charset="0"/>
              </a:rPr>
              <a:t>asigurarea</a:t>
            </a:r>
            <a:r>
              <a:rPr lang="en-US" sz="1700" dirty="0" smtClean="0">
                <a:latin typeface="Trebuchet MS" panose="020B0603020202020204" pitchFamily="34" charset="0"/>
              </a:rPr>
              <a:t> </a:t>
            </a:r>
            <a:r>
              <a:rPr lang="en-US" sz="1700" dirty="0" err="1">
                <a:latin typeface="Trebuchet MS" panose="020B0603020202020204" pitchFamily="34" charset="0"/>
              </a:rPr>
              <a:t>conformitatii</a:t>
            </a:r>
            <a:r>
              <a:rPr lang="en-US" sz="1700" dirty="0">
                <a:latin typeface="Trebuchet MS" panose="020B0603020202020204" pitchFamily="34" charset="0"/>
              </a:rPr>
              <a:t> SMC cu </a:t>
            </a:r>
            <a:r>
              <a:rPr lang="en-US" sz="1700" dirty="0" err="1">
                <a:latin typeface="Trebuchet MS" panose="020B0603020202020204" pitchFamily="34" charset="0"/>
              </a:rPr>
              <a:t>cerintele</a:t>
            </a:r>
            <a:r>
              <a:rPr lang="en-US" sz="1700" dirty="0">
                <a:latin typeface="Trebuchet MS" panose="020B0603020202020204" pitchFamily="34" charset="0"/>
              </a:rPr>
              <a:t> </a:t>
            </a:r>
            <a:r>
              <a:rPr lang="en-US" sz="1700" dirty="0" err="1">
                <a:latin typeface="Trebuchet MS" panose="020B0603020202020204" pitchFamily="34" charset="0"/>
              </a:rPr>
              <a:t>standardului</a:t>
            </a:r>
            <a:r>
              <a:rPr lang="en-US" sz="1700" dirty="0">
                <a:latin typeface="Trebuchet MS" panose="020B0603020202020204" pitchFamily="34" charset="0"/>
              </a:rPr>
              <a:t> ISO 9001:2015; </a:t>
            </a:r>
            <a:endParaRPr lang="en-US" sz="1700" dirty="0" smtClean="0">
              <a:latin typeface="Trebuchet MS" panose="020B0603020202020204" pitchFamily="34" charset="0"/>
            </a:endParaRPr>
          </a:p>
          <a:p>
            <a:pPr>
              <a:buFontTx/>
              <a:buChar char="-"/>
            </a:pPr>
            <a:r>
              <a:rPr lang="en-US" sz="1700" dirty="0" err="1" smtClean="0">
                <a:latin typeface="Trebuchet MS" panose="020B0603020202020204" pitchFamily="34" charset="0"/>
              </a:rPr>
              <a:t>asigurarea</a:t>
            </a:r>
            <a:r>
              <a:rPr lang="en-US" sz="1700" dirty="0" smtClean="0">
                <a:latin typeface="Trebuchet MS" panose="020B0603020202020204" pitchFamily="34" charset="0"/>
              </a:rPr>
              <a:t> </a:t>
            </a:r>
            <a:r>
              <a:rPr lang="en-US" sz="1700" dirty="0" err="1">
                <a:latin typeface="Trebuchet MS" panose="020B0603020202020204" pitchFamily="34" charset="0"/>
              </a:rPr>
              <a:t>imbunatatirii</a:t>
            </a:r>
            <a:r>
              <a:rPr lang="en-US" sz="1700" dirty="0">
                <a:latin typeface="Trebuchet MS" panose="020B0603020202020204" pitchFamily="34" charset="0"/>
              </a:rPr>
              <a:t> continue a </a:t>
            </a:r>
            <a:r>
              <a:rPr lang="en-US" sz="1700" dirty="0" err="1">
                <a:latin typeface="Trebuchet MS" panose="020B0603020202020204" pitchFamily="34" charset="0"/>
              </a:rPr>
              <a:t>eficacitatii</a:t>
            </a:r>
            <a:r>
              <a:rPr lang="en-US" sz="1700" dirty="0">
                <a:latin typeface="Trebuchet MS" panose="020B0603020202020204" pitchFamily="34" charset="0"/>
              </a:rPr>
              <a:t> SMC.</a:t>
            </a:r>
          </a:p>
          <a:p>
            <a:endParaRPr lang="en-US" sz="1700" dirty="0" smtClean="0">
              <a:latin typeface="Trebuchet MS" panose="020B0603020202020204" pitchFamily="34" charset="0"/>
            </a:endParaRPr>
          </a:p>
          <a:p>
            <a:endParaRPr lang="en-US" sz="1800" dirty="0">
              <a:latin typeface="Trebuchet MS" panose="020B0603020202020204" pitchFamily="34" charset="0"/>
            </a:endParaRP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996160" y="5666453"/>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1632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50770" y="1217052"/>
            <a:ext cx="5125041" cy="544470"/>
          </a:xfrm>
        </p:spPr>
        <p:txBody>
          <a:bodyPr>
            <a:normAutofit/>
          </a:bodyPr>
          <a:lstStyle/>
          <a:p>
            <a:pPr algn="ctr"/>
            <a:r>
              <a:rPr lang="en-US" sz="2400" b="1" dirty="0">
                <a:latin typeface="Trebuchet MS" panose="020B0603020202020204" pitchFamily="34" charset="0"/>
              </a:rPr>
              <a:t>ISO 9001 (ISO 9001:2015)</a:t>
            </a:r>
          </a:p>
        </p:txBody>
      </p:sp>
      <p:pic>
        <p:nvPicPr>
          <p:cNvPr id="5" name="Picture 4" descr="Header A4 Portrait.png"/>
          <p:cNvPicPr/>
          <p:nvPr/>
        </p:nvPicPr>
        <p:blipFill>
          <a:blip r:embed="rId2" cstate="print">
            <a:extLst>
              <a:ext uri="{28A0092B-C50C-407E-A947-70E740481C1C}">
                <a14:useLocalDpi xmlns:a14="http://schemas.microsoft.com/office/drawing/2010/main" val="0"/>
              </a:ext>
            </a:extLst>
          </a:blip>
          <a:stretch>
            <a:fillRect/>
          </a:stretch>
        </p:blipFill>
        <p:spPr>
          <a:xfrm>
            <a:off x="2332383" y="384313"/>
            <a:ext cx="7182678" cy="715616"/>
          </a:xfrm>
          <a:prstGeom prst="rect">
            <a:avLst/>
          </a:prstGeom>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923722" y="5638270"/>
            <a:ext cx="401955" cy="590550"/>
          </a:xfrm>
          <a:prstGeom prst="rect">
            <a:avLst/>
          </a:prstGeom>
        </p:spPr>
      </p:pic>
      <p:sp>
        <p:nvSpPr>
          <p:cNvPr id="4" name="Rectangle 3"/>
          <p:cNvSpPr/>
          <p:nvPr/>
        </p:nvSpPr>
        <p:spPr>
          <a:xfrm>
            <a:off x="2603747" y="6112860"/>
            <a:ext cx="7011987" cy="584775"/>
          </a:xfrm>
          <a:prstGeom prst="rect">
            <a:avLst/>
          </a:prstGeom>
        </p:spPr>
        <p:txBody>
          <a:bodyPr wrap="square">
            <a:spAutoFit/>
          </a:bodyPr>
          <a:lstStyle/>
          <a:p>
            <a:pPr algn="ctr">
              <a:spcAft>
                <a:spcPts val="0"/>
              </a:spcAft>
              <a:tabLst>
                <a:tab pos="2971800" algn="ctr"/>
                <a:tab pos="5943600" algn="r"/>
              </a:tabLst>
            </a:pPr>
            <a:r>
              <a:rPr lang="ro-RO" sz="800" dirty="0">
                <a:latin typeface="Trebuchet MS" panose="020B0603020202020204" pitchFamily="34" charset="0"/>
                <a:ea typeface="Times New Roman" panose="02020603050405020304" pitchFamily="18" charset="0"/>
                <a:cs typeface="Times New Roman" panose="02020603050405020304" pitchFamily="18" charset="0"/>
              </a:rPr>
              <a:t> </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Asigurarea performanței și managementului calității în Municipiul Ploiești - Cod SMIS 120801</a:t>
            </a:r>
            <a:endParaRPr lang="en-US" sz="3200" dirty="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tabLst>
                <a:tab pos="2971800" algn="ctr"/>
                <a:tab pos="5943600" algn="r"/>
              </a:tabLst>
            </a:pP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Competența face diferența! Proiect selectat în cadrul Programului Operațional Capacitate Administrativă cofinanțat de Uniunea Europeană, </a:t>
            </a:r>
            <a:r>
              <a:rPr lang="ro-RO" sz="800" b="1" dirty="0" smtClean="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 </a:t>
            </a:r>
            <a:r>
              <a:rPr lang="ro-RO" sz="800" b="1" dirty="0">
                <a:solidFill>
                  <a:srgbClr val="003399"/>
                </a:solidFill>
                <a:latin typeface="Trebuchet MS" panose="020B0603020202020204" pitchFamily="34" charset="0"/>
                <a:ea typeface="Times New Roman" panose="02020603050405020304" pitchFamily="18" charset="0"/>
                <a:cs typeface="Times New Roman" panose="02020603050405020304" pitchFamily="18" charset="0"/>
              </a:rPr>
              <a:t>din Fondul Social European</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Content Placeholder 6"/>
          <p:cNvSpPr>
            <a:spLocks noGrp="1"/>
          </p:cNvSpPr>
          <p:nvPr>
            <p:ph idx="1"/>
          </p:nvPr>
        </p:nvSpPr>
        <p:spPr>
          <a:xfrm>
            <a:off x="838200" y="1825625"/>
            <a:ext cx="10515600" cy="3527771"/>
          </a:xfrm>
        </p:spPr>
        <p:txBody>
          <a:bodyPr>
            <a:normAutofit/>
          </a:bodyPr>
          <a:lstStyle/>
          <a:p>
            <a:r>
              <a:rPr lang="en-US" sz="1600" dirty="0">
                <a:latin typeface="Trebuchet MS" panose="020B0603020202020204" pitchFamily="34" charset="0"/>
              </a:rPr>
              <a:t>ISO 9001 (ISO 9001:2015) </a:t>
            </a:r>
            <a:r>
              <a:rPr lang="en-US" sz="1600" dirty="0" err="1">
                <a:latin typeface="Trebuchet MS" panose="020B0603020202020204" pitchFamily="34" charset="0"/>
              </a:rPr>
              <a:t>reprezinta</a:t>
            </a:r>
            <a:r>
              <a:rPr lang="en-US" sz="1600" dirty="0">
                <a:latin typeface="Trebuchet MS" panose="020B0603020202020204" pitchFamily="34" charset="0"/>
              </a:rPr>
              <a:t> in </a:t>
            </a:r>
            <a:r>
              <a:rPr lang="en-US" sz="1600" dirty="0" err="1">
                <a:latin typeface="Trebuchet MS" panose="020B0603020202020204" pitchFamily="34" charset="0"/>
              </a:rPr>
              <a:t>momentul</a:t>
            </a:r>
            <a:r>
              <a:rPr lang="en-US" sz="1600" dirty="0">
                <a:latin typeface="Trebuchet MS" panose="020B0603020202020204" pitchFamily="34" charset="0"/>
              </a:rPr>
              <a:t> de fata </a:t>
            </a:r>
            <a:r>
              <a:rPr lang="en-US" sz="1600" dirty="0" err="1">
                <a:latin typeface="Trebuchet MS" panose="020B0603020202020204" pitchFamily="34" charset="0"/>
              </a:rPr>
              <a:t>standardul</a:t>
            </a:r>
            <a:r>
              <a:rPr lang="en-US" sz="1600" dirty="0">
                <a:latin typeface="Trebuchet MS" panose="020B0603020202020204" pitchFamily="34" charset="0"/>
              </a:rPr>
              <a:t> cu </a:t>
            </a:r>
            <a:r>
              <a:rPr lang="en-US" sz="1600" dirty="0" err="1">
                <a:latin typeface="Trebuchet MS" panose="020B0603020202020204" pitchFamily="34" charset="0"/>
              </a:rPr>
              <a:t>cea</a:t>
            </a:r>
            <a:r>
              <a:rPr lang="en-US" sz="1600" dirty="0">
                <a:latin typeface="Trebuchet MS" panose="020B0603020202020204" pitchFamily="34" charset="0"/>
              </a:rPr>
              <a:t> </a:t>
            </a:r>
            <a:r>
              <a:rPr lang="en-US" sz="1600" dirty="0" err="1">
                <a:latin typeface="Trebuchet MS" panose="020B0603020202020204" pitchFamily="34" charset="0"/>
              </a:rPr>
              <a:t>mai</a:t>
            </a:r>
            <a:r>
              <a:rPr lang="en-US" sz="1600" dirty="0">
                <a:latin typeface="Trebuchet MS" panose="020B0603020202020204" pitchFamily="34" charset="0"/>
              </a:rPr>
              <a:t> </a:t>
            </a:r>
            <a:r>
              <a:rPr lang="en-US" sz="1600" dirty="0" err="1">
                <a:latin typeface="Trebuchet MS" panose="020B0603020202020204" pitchFamily="34" charset="0"/>
              </a:rPr>
              <a:t>larga</a:t>
            </a:r>
            <a:r>
              <a:rPr lang="en-US" sz="1600" dirty="0">
                <a:latin typeface="Trebuchet MS" panose="020B0603020202020204" pitchFamily="34" charset="0"/>
              </a:rPr>
              <a:t> </a:t>
            </a:r>
            <a:r>
              <a:rPr lang="en-US" sz="1600" dirty="0" err="1">
                <a:latin typeface="Trebuchet MS" panose="020B0603020202020204" pitchFamily="34" charset="0"/>
              </a:rPr>
              <a:t>raspandire</a:t>
            </a:r>
            <a:r>
              <a:rPr lang="en-US" sz="1600" dirty="0">
                <a:latin typeface="Trebuchet MS" panose="020B0603020202020204" pitchFamily="34" charset="0"/>
              </a:rPr>
              <a:t> </a:t>
            </a:r>
            <a:r>
              <a:rPr lang="en-US" sz="1600" dirty="0" err="1">
                <a:latin typeface="Trebuchet MS" panose="020B0603020202020204" pitchFamily="34" charset="0"/>
              </a:rPr>
              <a:t>si</a:t>
            </a:r>
            <a:r>
              <a:rPr lang="en-US" sz="1600" dirty="0">
                <a:latin typeface="Trebuchet MS" panose="020B0603020202020204" pitchFamily="34" charset="0"/>
              </a:rPr>
              <a:t> </a:t>
            </a:r>
            <a:r>
              <a:rPr lang="en-US" sz="1600" dirty="0" err="1">
                <a:latin typeface="Trebuchet MS" panose="020B0603020202020204" pitchFamily="34" charset="0"/>
              </a:rPr>
              <a:t>aplicare</a:t>
            </a:r>
            <a:r>
              <a:rPr lang="en-US" sz="1600" dirty="0">
                <a:latin typeface="Trebuchet MS" panose="020B0603020202020204" pitchFamily="34" charset="0"/>
              </a:rPr>
              <a:t> in </a:t>
            </a:r>
            <a:r>
              <a:rPr lang="en-US" sz="1600" dirty="0" err="1">
                <a:latin typeface="Trebuchet MS" panose="020B0603020202020204" pitchFamily="34" charset="0"/>
              </a:rPr>
              <a:t>ceea</a:t>
            </a:r>
            <a:r>
              <a:rPr lang="en-US" sz="1600" dirty="0">
                <a:latin typeface="Trebuchet MS" panose="020B0603020202020204" pitchFamily="34" charset="0"/>
              </a:rPr>
              <a:t> </a:t>
            </a:r>
            <a:r>
              <a:rPr lang="en-US" sz="1600" dirty="0" err="1">
                <a:latin typeface="Trebuchet MS" panose="020B0603020202020204" pitchFamily="34" charset="0"/>
              </a:rPr>
              <a:t>ce</a:t>
            </a:r>
            <a:r>
              <a:rPr lang="en-US" sz="1600" dirty="0">
                <a:latin typeface="Trebuchet MS" panose="020B0603020202020204" pitchFamily="34" charset="0"/>
              </a:rPr>
              <a:t> </a:t>
            </a:r>
            <a:r>
              <a:rPr lang="en-US" sz="1600" dirty="0" err="1">
                <a:latin typeface="Trebuchet MS" panose="020B0603020202020204" pitchFamily="34" charset="0"/>
              </a:rPr>
              <a:t>priveste</a:t>
            </a:r>
            <a:r>
              <a:rPr lang="en-US" sz="1600" dirty="0">
                <a:latin typeface="Trebuchet MS" panose="020B0603020202020204" pitchFamily="34" charset="0"/>
              </a:rPr>
              <a:t> </a:t>
            </a:r>
            <a:r>
              <a:rPr lang="en-US" sz="1600" dirty="0" err="1">
                <a:latin typeface="Trebuchet MS" panose="020B0603020202020204" pitchFamily="34" charset="0"/>
              </a:rPr>
              <a:t>asigurarea</a:t>
            </a:r>
            <a:r>
              <a:rPr lang="en-US" sz="1600" dirty="0">
                <a:latin typeface="Trebuchet MS" panose="020B0603020202020204" pitchFamily="34" charset="0"/>
              </a:rPr>
              <a:t> </a:t>
            </a:r>
            <a:r>
              <a:rPr lang="en-US" sz="1600" dirty="0" err="1">
                <a:latin typeface="Trebuchet MS" panose="020B0603020202020204" pitchFamily="34" charset="0"/>
              </a:rPr>
              <a:t>indeplinirii</a:t>
            </a:r>
            <a:r>
              <a:rPr lang="en-US" sz="1600" dirty="0">
                <a:latin typeface="Trebuchet MS" panose="020B0603020202020204" pitchFamily="34" charset="0"/>
              </a:rPr>
              <a:t> </a:t>
            </a:r>
            <a:r>
              <a:rPr lang="en-US" sz="1600" dirty="0" err="1">
                <a:latin typeface="Trebuchet MS" panose="020B0603020202020204" pitchFamily="34" charset="0"/>
              </a:rPr>
              <a:t>conditiilor</a:t>
            </a:r>
            <a:r>
              <a:rPr lang="en-US" sz="1600" dirty="0">
                <a:latin typeface="Trebuchet MS" panose="020B0603020202020204" pitchFamily="34" charset="0"/>
              </a:rPr>
              <a:t> de </a:t>
            </a:r>
            <a:r>
              <a:rPr lang="en-US" sz="1600" dirty="0" err="1">
                <a:latin typeface="Trebuchet MS" panose="020B0603020202020204" pitchFamily="34" charset="0"/>
              </a:rPr>
              <a:t>calitate</a:t>
            </a:r>
            <a:r>
              <a:rPr lang="en-US" sz="1600" dirty="0">
                <a:latin typeface="Trebuchet MS" panose="020B0603020202020204" pitchFamily="34" charset="0"/>
              </a:rPr>
              <a:t> ale </a:t>
            </a:r>
            <a:r>
              <a:rPr lang="en-US" sz="1600" dirty="0" err="1">
                <a:latin typeface="Trebuchet MS" panose="020B0603020202020204" pitchFamily="34" charset="0"/>
              </a:rPr>
              <a:t>bunurilor</a:t>
            </a:r>
            <a:r>
              <a:rPr lang="en-US" sz="1600" dirty="0">
                <a:latin typeface="Trebuchet MS" panose="020B0603020202020204" pitchFamily="34" charset="0"/>
              </a:rPr>
              <a:t> </a:t>
            </a:r>
            <a:r>
              <a:rPr lang="en-US" sz="1600" dirty="0" err="1">
                <a:latin typeface="Trebuchet MS" panose="020B0603020202020204" pitchFamily="34" charset="0"/>
              </a:rPr>
              <a:t>si</a:t>
            </a:r>
            <a:r>
              <a:rPr lang="en-US" sz="1600" dirty="0">
                <a:latin typeface="Trebuchet MS" panose="020B0603020202020204" pitchFamily="34" charset="0"/>
              </a:rPr>
              <a:t> </a:t>
            </a:r>
            <a:r>
              <a:rPr lang="en-US" sz="1600" dirty="0" err="1">
                <a:latin typeface="Trebuchet MS" panose="020B0603020202020204" pitchFamily="34" charset="0"/>
              </a:rPr>
              <a:t>serviciilor</a:t>
            </a:r>
            <a:r>
              <a:rPr lang="en-US" sz="1600" dirty="0">
                <a:latin typeface="Trebuchet MS" panose="020B0603020202020204" pitchFamily="34" charset="0"/>
              </a:rPr>
              <a:t> </a:t>
            </a:r>
            <a:r>
              <a:rPr lang="en-US" sz="1600" dirty="0" err="1">
                <a:latin typeface="Trebuchet MS" panose="020B0603020202020204" pitchFamily="34" charset="0"/>
              </a:rPr>
              <a:t>pe</a:t>
            </a:r>
            <a:r>
              <a:rPr lang="en-US" sz="1600" dirty="0">
                <a:latin typeface="Trebuchet MS" panose="020B0603020202020204" pitchFamily="34" charset="0"/>
              </a:rPr>
              <a:t> care o </a:t>
            </a:r>
            <a:r>
              <a:rPr lang="en-US" sz="1600" dirty="0" err="1">
                <a:latin typeface="Trebuchet MS" panose="020B0603020202020204" pitchFamily="34" charset="0"/>
              </a:rPr>
              <a:t>organizatie</a:t>
            </a:r>
            <a:r>
              <a:rPr lang="en-US" sz="1600" dirty="0">
                <a:latin typeface="Trebuchet MS" panose="020B0603020202020204" pitchFamily="34" charset="0"/>
              </a:rPr>
              <a:t> le </a:t>
            </a:r>
            <a:r>
              <a:rPr lang="en-US" sz="1600" dirty="0" err="1">
                <a:latin typeface="Trebuchet MS" panose="020B0603020202020204" pitchFamily="34" charset="0"/>
              </a:rPr>
              <a:t>livreaza</a:t>
            </a:r>
            <a:r>
              <a:rPr lang="en-US" sz="1600" dirty="0">
                <a:latin typeface="Trebuchet MS" panose="020B0603020202020204" pitchFamily="34" charset="0"/>
              </a:rPr>
              <a:t> </a:t>
            </a:r>
            <a:r>
              <a:rPr lang="en-US" sz="1600" dirty="0" err="1">
                <a:latin typeface="Trebuchet MS" panose="020B0603020202020204" pitchFamily="34" charset="0"/>
              </a:rPr>
              <a:t>clientilor</a:t>
            </a:r>
            <a:r>
              <a:rPr lang="en-US" sz="1600" dirty="0">
                <a:latin typeface="Trebuchet MS" panose="020B0603020202020204" pitchFamily="34" charset="0"/>
              </a:rPr>
              <a:t> </a:t>
            </a:r>
            <a:r>
              <a:rPr lang="en-US" sz="1600" dirty="0" err="1">
                <a:latin typeface="Trebuchet MS" panose="020B0603020202020204" pitchFamily="34" charset="0"/>
              </a:rPr>
              <a:t>sai</a:t>
            </a:r>
            <a:r>
              <a:rPr lang="en-US" sz="1600" dirty="0" smtClean="0">
                <a:latin typeface="Trebuchet MS" panose="020B0603020202020204" pitchFamily="34" charset="0"/>
              </a:rPr>
              <a:t>.</a:t>
            </a:r>
          </a:p>
          <a:p>
            <a:r>
              <a:rPr lang="en-US" sz="1600" dirty="0" smtClean="0">
                <a:latin typeface="Trebuchet MS" panose="020B0603020202020204" pitchFamily="34" charset="0"/>
              </a:rPr>
              <a:t> </a:t>
            </a:r>
            <a:r>
              <a:rPr lang="en-US" sz="1600" dirty="0" err="1">
                <a:latin typeface="Trebuchet MS" panose="020B0603020202020204" pitchFamily="34" charset="0"/>
              </a:rPr>
              <a:t>Standardul</a:t>
            </a:r>
            <a:r>
              <a:rPr lang="en-US" sz="1600" dirty="0">
                <a:latin typeface="Trebuchet MS" panose="020B0603020202020204" pitchFamily="34" charset="0"/>
              </a:rPr>
              <a:t> </a:t>
            </a:r>
            <a:r>
              <a:rPr lang="en-US" sz="1600" dirty="0" err="1">
                <a:latin typeface="Trebuchet MS" panose="020B0603020202020204" pitchFamily="34" charset="0"/>
              </a:rPr>
              <a:t>este</a:t>
            </a:r>
            <a:r>
              <a:rPr lang="en-US" sz="1600" dirty="0">
                <a:latin typeface="Trebuchet MS" panose="020B0603020202020204" pitchFamily="34" charset="0"/>
              </a:rPr>
              <a:t> </a:t>
            </a:r>
            <a:r>
              <a:rPr lang="en-US" sz="1600" dirty="0" err="1">
                <a:latin typeface="Trebuchet MS" panose="020B0603020202020204" pitchFamily="34" charset="0"/>
              </a:rPr>
              <a:t>folosit</a:t>
            </a:r>
            <a:r>
              <a:rPr lang="en-US" sz="1600" dirty="0">
                <a:latin typeface="Trebuchet MS" panose="020B0603020202020204" pitchFamily="34" charset="0"/>
              </a:rPr>
              <a:t> de </a:t>
            </a:r>
            <a:r>
              <a:rPr lang="en-US" sz="1600" dirty="0" err="1">
                <a:latin typeface="Trebuchet MS" panose="020B0603020202020204" pitchFamily="34" charset="0"/>
              </a:rPr>
              <a:t>orice</a:t>
            </a:r>
            <a:r>
              <a:rPr lang="en-US" sz="1600" dirty="0">
                <a:latin typeface="Trebuchet MS" panose="020B0603020202020204" pitchFamily="34" charset="0"/>
              </a:rPr>
              <a:t> </a:t>
            </a:r>
            <a:r>
              <a:rPr lang="en-US" sz="1600" dirty="0" err="1">
                <a:latin typeface="Trebuchet MS" panose="020B0603020202020204" pitchFamily="34" charset="0"/>
              </a:rPr>
              <a:t>companie</a:t>
            </a:r>
            <a:r>
              <a:rPr lang="en-US" sz="1600" dirty="0">
                <a:latin typeface="Trebuchet MS" panose="020B0603020202020204" pitchFamily="34" charset="0"/>
              </a:rPr>
              <a:t> </a:t>
            </a:r>
            <a:r>
              <a:rPr lang="en-US" sz="1600" dirty="0" err="1">
                <a:latin typeface="Trebuchet MS" panose="020B0603020202020204" pitchFamily="34" charset="0"/>
              </a:rPr>
              <a:t>sau</a:t>
            </a:r>
            <a:r>
              <a:rPr lang="en-US" sz="1600" dirty="0">
                <a:latin typeface="Trebuchet MS" panose="020B0603020202020204" pitchFamily="34" charset="0"/>
              </a:rPr>
              <a:t> </a:t>
            </a:r>
            <a:r>
              <a:rPr lang="en-US" sz="1600" dirty="0" err="1">
                <a:latin typeface="Trebuchet MS" panose="020B0603020202020204" pitchFamily="34" charset="0"/>
              </a:rPr>
              <a:t>organizatie</a:t>
            </a:r>
            <a:r>
              <a:rPr lang="en-US" sz="1600" dirty="0">
                <a:latin typeface="Trebuchet MS" panose="020B0603020202020204" pitchFamily="34" charset="0"/>
              </a:rPr>
              <a:t>, </a:t>
            </a:r>
            <a:r>
              <a:rPr lang="en-US" sz="1600" dirty="0" err="1">
                <a:latin typeface="Trebuchet MS" panose="020B0603020202020204" pitchFamily="34" charset="0"/>
              </a:rPr>
              <a:t>indiferent</a:t>
            </a:r>
            <a:r>
              <a:rPr lang="en-US" sz="1600" dirty="0">
                <a:latin typeface="Trebuchet MS" panose="020B0603020202020204" pitchFamily="34" charset="0"/>
              </a:rPr>
              <a:t> de </a:t>
            </a:r>
            <a:r>
              <a:rPr lang="en-US" sz="1600" dirty="0" err="1">
                <a:latin typeface="Trebuchet MS" panose="020B0603020202020204" pitchFamily="34" charset="0"/>
              </a:rPr>
              <a:t>marimea</a:t>
            </a:r>
            <a:r>
              <a:rPr lang="en-US" sz="1600" dirty="0">
                <a:latin typeface="Trebuchet MS" panose="020B0603020202020204" pitchFamily="34" charset="0"/>
              </a:rPr>
              <a:t> </a:t>
            </a:r>
            <a:r>
              <a:rPr lang="en-US" sz="1600" dirty="0" err="1">
                <a:latin typeface="Trebuchet MS" panose="020B0603020202020204" pitchFamily="34" charset="0"/>
              </a:rPr>
              <a:t>sa</a:t>
            </a:r>
            <a:r>
              <a:rPr lang="en-US" sz="1600" dirty="0">
                <a:latin typeface="Trebuchet MS" panose="020B0603020202020204" pitchFamily="34" charset="0"/>
              </a:rPr>
              <a:t> </a:t>
            </a:r>
            <a:r>
              <a:rPr lang="en-US" sz="1600" dirty="0" err="1">
                <a:latin typeface="Trebuchet MS" panose="020B0603020202020204" pitchFamily="34" charset="0"/>
              </a:rPr>
              <a:t>si</a:t>
            </a:r>
            <a:r>
              <a:rPr lang="en-US" sz="1600" dirty="0">
                <a:latin typeface="Trebuchet MS" panose="020B0603020202020204" pitchFamily="34" charset="0"/>
              </a:rPr>
              <a:t> de </a:t>
            </a:r>
            <a:r>
              <a:rPr lang="en-US" sz="1600" dirty="0" err="1">
                <a:latin typeface="Trebuchet MS" panose="020B0603020202020204" pitchFamily="34" charset="0"/>
              </a:rPr>
              <a:t>sectorul</a:t>
            </a:r>
            <a:r>
              <a:rPr lang="en-US" sz="1600" dirty="0">
                <a:latin typeface="Trebuchet MS" panose="020B0603020202020204" pitchFamily="34" charset="0"/>
              </a:rPr>
              <a:t> in care </a:t>
            </a:r>
            <a:r>
              <a:rPr lang="en-US" sz="1600" dirty="0" err="1">
                <a:latin typeface="Trebuchet MS" panose="020B0603020202020204" pitchFamily="34" charset="0"/>
              </a:rPr>
              <a:t>activeaza</a:t>
            </a:r>
            <a:r>
              <a:rPr lang="en-US" sz="1600" dirty="0">
                <a:latin typeface="Trebuchet MS" panose="020B0603020202020204" pitchFamily="34" charset="0"/>
              </a:rPr>
              <a:t>, in </a:t>
            </a:r>
            <a:r>
              <a:rPr lang="en-US" sz="1600" dirty="0" err="1">
                <a:latin typeface="Trebuchet MS" panose="020B0603020202020204" pitchFamily="34" charset="0"/>
              </a:rPr>
              <a:t>orice</a:t>
            </a:r>
            <a:r>
              <a:rPr lang="en-US" sz="1600" dirty="0">
                <a:latin typeface="Trebuchet MS" panose="020B0603020202020204" pitchFamily="34" charset="0"/>
              </a:rPr>
              <a:t> parte a </a:t>
            </a:r>
            <a:r>
              <a:rPr lang="en-US" sz="1600" dirty="0" err="1">
                <a:latin typeface="Trebuchet MS" panose="020B0603020202020204" pitchFamily="34" charset="0"/>
              </a:rPr>
              <a:t>lumii</a:t>
            </a:r>
            <a:r>
              <a:rPr lang="en-US" sz="1600" dirty="0">
                <a:latin typeface="Trebuchet MS" panose="020B0603020202020204" pitchFamily="34" charset="0"/>
              </a:rPr>
              <a:t>. </a:t>
            </a:r>
            <a:endParaRPr lang="en-US" sz="1600" dirty="0" smtClean="0">
              <a:latin typeface="Trebuchet MS" panose="020B0603020202020204" pitchFamily="34" charset="0"/>
            </a:endParaRPr>
          </a:p>
          <a:p>
            <a:r>
              <a:rPr lang="en-US" sz="1600" dirty="0" err="1" smtClean="0">
                <a:latin typeface="Trebuchet MS" panose="020B0603020202020204" pitchFamily="34" charset="0"/>
              </a:rPr>
              <a:t>Certificarea</a:t>
            </a:r>
            <a:r>
              <a:rPr lang="en-US" sz="1600" dirty="0" smtClean="0">
                <a:latin typeface="Trebuchet MS" panose="020B0603020202020204" pitchFamily="34" charset="0"/>
              </a:rPr>
              <a:t> </a:t>
            </a:r>
            <a:r>
              <a:rPr lang="en-US" sz="1600" dirty="0">
                <a:latin typeface="Trebuchet MS" panose="020B0603020202020204" pitchFamily="34" charset="0"/>
              </a:rPr>
              <a:t>– cu </a:t>
            </a:r>
            <a:r>
              <a:rPr lang="en-US" sz="1600" dirty="0" err="1">
                <a:latin typeface="Trebuchet MS" panose="020B0603020202020204" pitchFamily="34" charset="0"/>
              </a:rPr>
              <a:t>alte</a:t>
            </a:r>
            <a:r>
              <a:rPr lang="en-US" sz="1600" dirty="0">
                <a:latin typeface="Trebuchet MS" panose="020B0603020202020204" pitchFamily="34" charset="0"/>
              </a:rPr>
              <a:t> </a:t>
            </a:r>
            <a:r>
              <a:rPr lang="en-US" sz="1600" dirty="0" err="1">
                <a:latin typeface="Trebuchet MS" panose="020B0603020202020204" pitchFamily="34" charset="0"/>
              </a:rPr>
              <a:t>cuvinte</a:t>
            </a:r>
            <a:r>
              <a:rPr lang="en-US" sz="1600" dirty="0">
                <a:latin typeface="Trebuchet MS" panose="020B0603020202020204" pitchFamily="34" charset="0"/>
              </a:rPr>
              <a:t> </a:t>
            </a:r>
            <a:r>
              <a:rPr lang="en-US" sz="1600" dirty="0" err="1">
                <a:latin typeface="Trebuchet MS" panose="020B0603020202020204" pitchFamily="34" charset="0"/>
              </a:rPr>
              <a:t>obtinerea</a:t>
            </a:r>
            <a:r>
              <a:rPr lang="en-US" sz="1600" dirty="0">
                <a:latin typeface="Trebuchet MS" panose="020B0603020202020204" pitchFamily="34" charset="0"/>
              </a:rPr>
              <a:t> </a:t>
            </a:r>
            <a:r>
              <a:rPr lang="en-US" sz="1600" dirty="0" err="1">
                <a:latin typeface="Trebuchet MS" panose="020B0603020202020204" pitchFamily="34" charset="0"/>
              </a:rPr>
              <a:t>certificatului</a:t>
            </a:r>
            <a:r>
              <a:rPr lang="en-US" sz="1600" dirty="0">
                <a:latin typeface="Trebuchet MS" panose="020B0603020202020204" pitchFamily="34" charset="0"/>
              </a:rPr>
              <a:t>, </a:t>
            </a:r>
            <a:r>
              <a:rPr lang="en-US" sz="1600" dirty="0" err="1" smtClean="0">
                <a:latin typeface="Trebuchet MS" panose="020B0603020202020204" pitchFamily="34" charset="0"/>
              </a:rPr>
              <a:t>reprezinta</a:t>
            </a:r>
            <a:r>
              <a:rPr lang="en-US" sz="1600" dirty="0" smtClean="0">
                <a:latin typeface="Trebuchet MS" panose="020B0603020202020204" pitchFamily="34" charset="0"/>
              </a:rPr>
              <a:t> </a:t>
            </a:r>
            <a:r>
              <a:rPr lang="en-US" sz="1600" dirty="0" err="1" smtClean="0">
                <a:latin typeface="Trebuchet MS" panose="020B0603020202020204" pitchFamily="34" charset="0"/>
              </a:rPr>
              <a:t>recunoasterea</a:t>
            </a:r>
            <a:r>
              <a:rPr lang="en-US" sz="1600" dirty="0" smtClean="0">
                <a:latin typeface="Trebuchet MS" panose="020B0603020202020204" pitchFamily="34" charset="0"/>
              </a:rPr>
              <a:t> </a:t>
            </a:r>
            <a:r>
              <a:rPr lang="en-US" sz="1600" dirty="0">
                <a:latin typeface="Trebuchet MS" panose="020B0603020202020204" pitchFamily="34" charset="0"/>
              </a:rPr>
              <a:t>de </a:t>
            </a:r>
            <a:r>
              <a:rPr lang="en-US" sz="1600" dirty="0" err="1">
                <a:latin typeface="Trebuchet MS" panose="020B0603020202020204" pitchFamily="34" charset="0"/>
              </a:rPr>
              <a:t>catre</a:t>
            </a:r>
            <a:r>
              <a:rPr lang="en-US" sz="1600" dirty="0">
                <a:latin typeface="Trebuchet MS" panose="020B0603020202020204" pitchFamily="34" charset="0"/>
              </a:rPr>
              <a:t> </a:t>
            </a:r>
            <a:r>
              <a:rPr lang="en-US" sz="1600" dirty="0" err="1">
                <a:latin typeface="Trebuchet MS" panose="020B0603020202020204" pitchFamily="34" charset="0"/>
              </a:rPr>
              <a:t>organizatia</a:t>
            </a:r>
            <a:r>
              <a:rPr lang="en-US" sz="1600" dirty="0">
                <a:latin typeface="Trebuchet MS" panose="020B0603020202020204" pitchFamily="34" charset="0"/>
              </a:rPr>
              <a:t> </a:t>
            </a:r>
            <a:r>
              <a:rPr lang="en-US" sz="1600" dirty="0" err="1">
                <a:latin typeface="Trebuchet MS" panose="020B0603020202020204" pitchFamily="34" charset="0"/>
              </a:rPr>
              <a:t>certificatoare</a:t>
            </a:r>
            <a:r>
              <a:rPr lang="en-US" sz="1600" dirty="0">
                <a:latin typeface="Trebuchet MS" panose="020B0603020202020204" pitchFamily="34" charset="0"/>
              </a:rPr>
              <a:t> </a:t>
            </a:r>
            <a:r>
              <a:rPr lang="en-US" sz="1600" dirty="0" err="1">
                <a:latin typeface="Trebuchet MS" panose="020B0603020202020204" pitchFamily="34" charset="0"/>
              </a:rPr>
              <a:t>abilitata</a:t>
            </a:r>
            <a:r>
              <a:rPr lang="en-US" sz="1600" dirty="0">
                <a:latin typeface="Trebuchet MS" panose="020B0603020202020204" pitchFamily="34" charset="0"/>
              </a:rPr>
              <a:t> </a:t>
            </a:r>
            <a:r>
              <a:rPr lang="en-US" sz="1600" dirty="0" err="1">
                <a:latin typeface="Trebuchet MS" panose="020B0603020202020204" pitchFamily="34" charset="0"/>
              </a:rPr>
              <a:t>catre</a:t>
            </a:r>
            <a:r>
              <a:rPr lang="en-US" sz="1600" dirty="0">
                <a:latin typeface="Trebuchet MS" panose="020B0603020202020204" pitchFamily="34" charset="0"/>
              </a:rPr>
              <a:t> care </a:t>
            </a:r>
            <a:r>
              <a:rPr lang="en-US" sz="1600" dirty="0" err="1" smtClean="0">
                <a:latin typeface="Trebuchet MS" panose="020B0603020202020204" pitchFamily="34" charset="0"/>
              </a:rPr>
              <a:t>va</a:t>
            </a:r>
            <a:r>
              <a:rPr lang="en-US" sz="1600" dirty="0" smtClean="0">
                <a:latin typeface="Trebuchet MS" panose="020B0603020202020204" pitchFamily="34" charset="0"/>
              </a:rPr>
              <a:t> fi </a:t>
            </a:r>
            <a:r>
              <a:rPr lang="en-US" sz="1600" dirty="0" err="1">
                <a:latin typeface="Trebuchet MS" panose="020B0603020202020204" pitchFamily="34" charset="0"/>
              </a:rPr>
              <a:t>subcontractata</a:t>
            </a:r>
            <a:r>
              <a:rPr lang="en-US" sz="1600" dirty="0">
                <a:latin typeface="Trebuchet MS" panose="020B0603020202020204" pitchFamily="34" charset="0"/>
              </a:rPr>
              <a:t> </a:t>
            </a:r>
            <a:r>
              <a:rPr lang="en-US" sz="1600" dirty="0" err="1">
                <a:latin typeface="Trebuchet MS" panose="020B0603020202020204" pitchFamily="34" charset="0"/>
              </a:rPr>
              <a:t>subactivitatea</a:t>
            </a:r>
            <a:r>
              <a:rPr lang="en-US" sz="1600" dirty="0">
                <a:latin typeface="Trebuchet MS" panose="020B0603020202020204" pitchFamily="34" charset="0"/>
              </a:rPr>
              <a:t>, a </a:t>
            </a:r>
            <a:r>
              <a:rPr lang="en-US" sz="1600" dirty="0" err="1">
                <a:latin typeface="Trebuchet MS" panose="020B0603020202020204" pitchFamily="34" charset="0"/>
              </a:rPr>
              <a:t>faptului</a:t>
            </a:r>
            <a:r>
              <a:rPr lang="en-US" sz="1600" dirty="0">
                <a:latin typeface="Trebuchet MS" panose="020B0603020202020204" pitchFamily="34" charset="0"/>
              </a:rPr>
              <a:t> ca </a:t>
            </a:r>
            <a:r>
              <a:rPr lang="en-US" sz="1600" dirty="0" err="1">
                <a:latin typeface="Trebuchet MS" panose="020B0603020202020204" pitchFamily="34" charset="0"/>
              </a:rPr>
              <a:t>sistemul</a:t>
            </a:r>
            <a:r>
              <a:rPr lang="en-US" sz="1600" dirty="0">
                <a:latin typeface="Trebuchet MS" panose="020B0603020202020204" pitchFamily="34" charset="0"/>
              </a:rPr>
              <a:t> de management al </a:t>
            </a:r>
            <a:r>
              <a:rPr lang="en-US" sz="1600" dirty="0" err="1">
                <a:latin typeface="Trebuchet MS" panose="020B0603020202020204" pitchFamily="34" charset="0"/>
              </a:rPr>
              <a:t>calitatii</a:t>
            </a:r>
            <a:r>
              <a:rPr lang="en-US" sz="1600" dirty="0">
                <a:latin typeface="Trebuchet MS" panose="020B0603020202020204" pitchFamily="34" charset="0"/>
              </a:rPr>
              <a:t> </a:t>
            </a:r>
            <a:r>
              <a:rPr lang="en-US" sz="1600" dirty="0" err="1">
                <a:latin typeface="Trebuchet MS" panose="020B0603020202020204" pitchFamily="34" charset="0"/>
              </a:rPr>
              <a:t>implementat</a:t>
            </a:r>
            <a:r>
              <a:rPr lang="en-US" sz="1600" dirty="0">
                <a:latin typeface="Trebuchet MS" panose="020B0603020202020204" pitchFamily="34" charset="0"/>
              </a:rPr>
              <a:t> </a:t>
            </a:r>
            <a:r>
              <a:rPr lang="en-US" sz="1600" dirty="0" err="1">
                <a:latin typeface="Trebuchet MS" panose="020B0603020202020204" pitchFamily="34" charset="0"/>
              </a:rPr>
              <a:t>intr</a:t>
            </a:r>
            <a:r>
              <a:rPr lang="en-US" sz="1600" dirty="0">
                <a:latin typeface="Trebuchet MS" panose="020B0603020202020204" pitchFamily="34" charset="0"/>
              </a:rPr>
              <a:t>-o </a:t>
            </a:r>
            <a:r>
              <a:rPr lang="en-US" sz="1600" dirty="0" err="1">
                <a:latin typeface="Trebuchet MS" panose="020B0603020202020204" pitchFamily="34" charset="0"/>
              </a:rPr>
              <a:t>organizatie</a:t>
            </a:r>
            <a:r>
              <a:rPr lang="en-US" sz="1600" dirty="0">
                <a:latin typeface="Trebuchet MS" panose="020B0603020202020204" pitchFamily="34" charset="0"/>
              </a:rPr>
              <a:t> </a:t>
            </a:r>
            <a:r>
              <a:rPr lang="en-US" sz="1600" dirty="0" err="1">
                <a:latin typeface="Trebuchet MS" panose="020B0603020202020204" pitchFamily="34" charset="0"/>
              </a:rPr>
              <a:t>indeplineste</a:t>
            </a:r>
            <a:r>
              <a:rPr lang="en-US" sz="1600" dirty="0">
                <a:latin typeface="Trebuchet MS" panose="020B0603020202020204" pitchFamily="34" charset="0"/>
              </a:rPr>
              <a:t> </a:t>
            </a:r>
            <a:r>
              <a:rPr lang="en-US" sz="1600" dirty="0" err="1">
                <a:latin typeface="Trebuchet MS" panose="020B0603020202020204" pitchFamily="34" charset="0"/>
              </a:rPr>
              <a:t>cerintele</a:t>
            </a:r>
            <a:r>
              <a:rPr lang="en-US" sz="1600" dirty="0">
                <a:latin typeface="Trebuchet MS" panose="020B0603020202020204" pitchFamily="34" charset="0"/>
              </a:rPr>
              <a:t> </a:t>
            </a:r>
            <a:r>
              <a:rPr lang="en-US" sz="1600" dirty="0" err="1">
                <a:latin typeface="Trebuchet MS" panose="020B0603020202020204" pitchFamily="34" charset="0"/>
              </a:rPr>
              <a:t>standardului</a:t>
            </a:r>
            <a:r>
              <a:rPr lang="en-US" sz="1600" dirty="0">
                <a:latin typeface="Trebuchet MS" panose="020B0603020202020204" pitchFamily="34" charset="0"/>
              </a:rPr>
              <a:t> </a:t>
            </a:r>
            <a:r>
              <a:rPr lang="en-US" sz="1600" dirty="0" err="1">
                <a:latin typeface="Trebuchet MS" panose="020B0603020202020204" pitchFamily="34" charset="0"/>
              </a:rPr>
              <a:t>respectiv</a:t>
            </a:r>
            <a:r>
              <a:rPr lang="en-US" sz="1600" dirty="0">
                <a:latin typeface="Trebuchet MS" panose="020B0603020202020204" pitchFamily="34" charset="0"/>
              </a:rPr>
              <a:t>. </a:t>
            </a:r>
            <a:endParaRPr lang="en-US" sz="1600" dirty="0" smtClean="0">
              <a:latin typeface="Trebuchet MS" panose="020B0603020202020204" pitchFamily="34" charset="0"/>
            </a:endParaRPr>
          </a:p>
          <a:p>
            <a:r>
              <a:rPr lang="en-US" sz="1600" dirty="0" err="1" smtClean="0">
                <a:latin typeface="Trebuchet MS" panose="020B0603020202020204" pitchFamily="34" charset="0"/>
              </a:rPr>
              <a:t>Recertificarea</a:t>
            </a:r>
            <a:r>
              <a:rPr lang="en-US" sz="1600" dirty="0" smtClean="0">
                <a:latin typeface="Trebuchet MS" panose="020B0603020202020204" pitchFamily="34" charset="0"/>
              </a:rPr>
              <a:t> </a:t>
            </a:r>
            <a:r>
              <a:rPr lang="en-US" sz="1600" dirty="0">
                <a:latin typeface="Trebuchet MS" panose="020B0603020202020204" pitchFamily="34" charset="0"/>
              </a:rPr>
              <a:t>ISO 9001 </a:t>
            </a:r>
            <a:r>
              <a:rPr lang="en-US" sz="1600" dirty="0" err="1">
                <a:latin typeface="Trebuchet MS" panose="020B0603020202020204" pitchFamily="34" charset="0"/>
              </a:rPr>
              <a:t>reprezinta</a:t>
            </a:r>
            <a:r>
              <a:rPr lang="en-US" sz="1600" dirty="0">
                <a:latin typeface="Trebuchet MS" panose="020B0603020202020204" pitchFamily="34" charset="0"/>
              </a:rPr>
              <a:t> o </a:t>
            </a:r>
            <a:r>
              <a:rPr lang="en-US" sz="1600" dirty="0" err="1">
                <a:latin typeface="Trebuchet MS" panose="020B0603020202020204" pitchFamily="34" charset="0"/>
              </a:rPr>
              <a:t>apreciere</a:t>
            </a:r>
            <a:r>
              <a:rPr lang="en-US" sz="1600" dirty="0">
                <a:latin typeface="Trebuchet MS" panose="020B0603020202020204" pitchFamily="34" charset="0"/>
              </a:rPr>
              <a:t> a </a:t>
            </a:r>
            <a:r>
              <a:rPr lang="en-US" sz="1600" dirty="0" err="1">
                <a:latin typeface="Trebuchet MS" panose="020B0603020202020204" pitchFamily="34" charset="0"/>
              </a:rPr>
              <a:t>calitatii</a:t>
            </a:r>
            <a:r>
              <a:rPr lang="en-US" sz="1600" dirty="0">
                <a:latin typeface="Trebuchet MS" panose="020B0603020202020204" pitchFamily="34" charset="0"/>
              </a:rPr>
              <a:t> </a:t>
            </a:r>
            <a:r>
              <a:rPr lang="en-US" sz="1600" dirty="0" err="1">
                <a:latin typeface="Trebuchet MS" panose="020B0603020202020204" pitchFamily="34" charset="0"/>
              </a:rPr>
              <a:t>actului</a:t>
            </a:r>
            <a:r>
              <a:rPr lang="en-US" sz="1600" dirty="0">
                <a:latin typeface="Trebuchet MS" panose="020B0603020202020204" pitchFamily="34" charset="0"/>
              </a:rPr>
              <a:t> managerial, a </a:t>
            </a:r>
            <a:r>
              <a:rPr lang="en-US" sz="1600" dirty="0" err="1">
                <a:latin typeface="Trebuchet MS" panose="020B0603020202020204" pitchFamily="34" charset="0"/>
              </a:rPr>
              <a:t>bunelor</a:t>
            </a:r>
            <a:r>
              <a:rPr lang="en-US" sz="1600" dirty="0">
                <a:latin typeface="Trebuchet MS" panose="020B0603020202020204" pitchFamily="34" charset="0"/>
              </a:rPr>
              <a:t> </a:t>
            </a:r>
            <a:r>
              <a:rPr lang="en-US" sz="1600" dirty="0" err="1">
                <a:latin typeface="Trebuchet MS" panose="020B0603020202020204" pitchFamily="34" charset="0"/>
              </a:rPr>
              <a:t>practici</a:t>
            </a:r>
            <a:r>
              <a:rPr lang="en-US" sz="1600" dirty="0">
                <a:latin typeface="Trebuchet MS" panose="020B0603020202020204" pitchFamily="34" charset="0"/>
              </a:rPr>
              <a:t> din </a:t>
            </a:r>
            <a:r>
              <a:rPr lang="en-US" sz="1600" dirty="0" err="1">
                <a:latin typeface="Trebuchet MS" panose="020B0603020202020204" pitchFamily="34" charset="0"/>
              </a:rPr>
              <a:t>organizatie</a:t>
            </a:r>
            <a:r>
              <a:rPr lang="en-US" sz="1600" dirty="0">
                <a:latin typeface="Trebuchet MS" panose="020B0603020202020204" pitchFamily="34" charset="0"/>
              </a:rPr>
              <a:t>, a </a:t>
            </a:r>
            <a:r>
              <a:rPr lang="en-US" sz="1600" dirty="0" err="1">
                <a:latin typeface="Trebuchet MS" panose="020B0603020202020204" pitchFamily="34" charset="0"/>
              </a:rPr>
              <a:t>orientarii</a:t>
            </a:r>
            <a:r>
              <a:rPr lang="en-US" sz="1600" dirty="0">
                <a:latin typeface="Trebuchet MS" panose="020B0603020202020204" pitchFamily="34" charset="0"/>
              </a:rPr>
              <a:t> </a:t>
            </a:r>
            <a:r>
              <a:rPr lang="en-US" sz="1600" dirty="0" err="1">
                <a:latin typeface="Trebuchet MS" panose="020B0603020202020204" pitchFamily="34" charset="0"/>
              </a:rPr>
              <a:t>organizatiei</a:t>
            </a:r>
            <a:r>
              <a:rPr lang="en-US" sz="1600" dirty="0">
                <a:latin typeface="Trebuchet MS" panose="020B0603020202020204" pitchFamily="34" charset="0"/>
              </a:rPr>
              <a:t> in </a:t>
            </a:r>
            <a:r>
              <a:rPr lang="en-US" sz="1600" dirty="0" err="1">
                <a:latin typeface="Trebuchet MS" panose="020B0603020202020204" pitchFamily="34" charset="0"/>
              </a:rPr>
              <a:t>directia</a:t>
            </a:r>
            <a:r>
              <a:rPr lang="en-US" sz="1600" dirty="0">
                <a:latin typeface="Trebuchet MS" panose="020B0603020202020204" pitchFamily="34" charset="0"/>
              </a:rPr>
              <a:t> </a:t>
            </a:r>
            <a:r>
              <a:rPr lang="en-US" sz="1600" dirty="0" err="1">
                <a:latin typeface="Trebuchet MS" panose="020B0603020202020204" pitchFamily="34" charset="0"/>
              </a:rPr>
              <a:t>calitatii</a:t>
            </a:r>
            <a:r>
              <a:rPr lang="en-US" sz="1600" dirty="0">
                <a:latin typeface="Trebuchet MS" panose="020B0603020202020204" pitchFamily="34" charset="0"/>
              </a:rPr>
              <a:t>. </a:t>
            </a:r>
            <a:r>
              <a:rPr lang="en-US" sz="1600" dirty="0" err="1">
                <a:latin typeface="Trebuchet MS" panose="020B0603020202020204" pitchFamily="34" charset="0"/>
              </a:rPr>
              <a:t>Printre</a:t>
            </a:r>
            <a:r>
              <a:rPr lang="en-US" sz="1600" dirty="0">
                <a:latin typeface="Trebuchet MS" panose="020B0603020202020204" pitchFamily="34" charset="0"/>
              </a:rPr>
              <a:t> </a:t>
            </a:r>
            <a:r>
              <a:rPr lang="en-US" sz="1600" dirty="0" err="1">
                <a:latin typeface="Trebuchet MS" panose="020B0603020202020204" pitchFamily="34" charset="0"/>
              </a:rPr>
              <a:t>elementele</a:t>
            </a:r>
            <a:r>
              <a:rPr lang="en-US" sz="1600" dirty="0">
                <a:latin typeface="Trebuchet MS" panose="020B0603020202020204" pitchFamily="34" charset="0"/>
              </a:rPr>
              <a:t> care </a:t>
            </a:r>
            <a:r>
              <a:rPr lang="en-US" sz="1600" dirty="0" err="1">
                <a:latin typeface="Trebuchet MS" panose="020B0603020202020204" pitchFamily="34" charset="0"/>
              </a:rPr>
              <a:t>ies</a:t>
            </a:r>
            <a:r>
              <a:rPr lang="en-US" sz="1600" dirty="0">
                <a:latin typeface="Trebuchet MS" panose="020B0603020202020204" pitchFamily="34" charset="0"/>
              </a:rPr>
              <a:t> in </a:t>
            </a:r>
            <a:r>
              <a:rPr lang="en-US" sz="1600" dirty="0" err="1">
                <a:latin typeface="Trebuchet MS" panose="020B0603020202020204" pitchFamily="34" charset="0"/>
              </a:rPr>
              <a:t>evidenta</a:t>
            </a:r>
            <a:r>
              <a:rPr lang="en-US" sz="1600" dirty="0">
                <a:latin typeface="Trebuchet MS" panose="020B0603020202020204" pitchFamily="34" charset="0"/>
              </a:rPr>
              <a:t> in </a:t>
            </a:r>
            <a:r>
              <a:rPr lang="en-US" sz="1600" dirty="0" err="1">
                <a:latin typeface="Trebuchet MS" panose="020B0603020202020204" pitchFamily="34" charset="0"/>
              </a:rPr>
              <a:t>cadrul</a:t>
            </a:r>
            <a:r>
              <a:rPr lang="en-US" sz="1600" dirty="0">
                <a:latin typeface="Trebuchet MS" panose="020B0603020202020204" pitchFamily="34" charset="0"/>
              </a:rPr>
              <a:t> ISO 9001:2015 </a:t>
            </a:r>
            <a:r>
              <a:rPr lang="en-US" sz="1600" dirty="0" err="1">
                <a:latin typeface="Trebuchet MS" panose="020B0603020202020204" pitchFamily="34" charset="0"/>
              </a:rPr>
              <a:t>sunt</a:t>
            </a:r>
            <a:r>
              <a:rPr lang="en-US" sz="1600" dirty="0">
                <a:latin typeface="Trebuchet MS" panose="020B0603020202020204" pitchFamily="34" charset="0"/>
              </a:rPr>
              <a:t>: </a:t>
            </a:r>
            <a:r>
              <a:rPr lang="en-US" sz="1600" dirty="0" err="1">
                <a:latin typeface="Trebuchet MS" panose="020B0603020202020204" pitchFamily="34" charset="0"/>
              </a:rPr>
              <a:t>evaluarea</a:t>
            </a:r>
            <a:r>
              <a:rPr lang="en-US" sz="1600" dirty="0">
                <a:latin typeface="Trebuchet MS" panose="020B0603020202020204" pitchFamily="34" charset="0"/>
              </a:rPr>
              <a:t> </a:t>
            </a:r>
            <a:r>
              <a:rPr lang="en-US" sz="1600" dirty="0" err="1">
                <a:latin typeface="Trebuchet MS" panose="020B0603020202020204" pitchFamily="34" charset="0"/>
              </a:rPr>
              <a:t>riscului</a:t>
            </a:r>
            <a:r>
              <a:rPr lang="en-US" sz="1600" dirty="0">
                <a:latin typeface="Trebuchet MS" panose="020B0603020202020204" pitchFamily="34" charset="0"/>
              </a:rPr>
              <a:t>, </a:t>
            </a:r>
            <a:r>
              <a:rPr lang="en-US" sz="1600" dirty="0" err="1">
                <a:latin typeface="Trebuchet MS" panose="020B0603020202020204" pitchFamily="34" charset="0"/>
              </a:rPr>
              <a:t>generarea</a:t>
            </a:r>
            <a:r>
              <a:rPr lang="en-US" sz="1600" dirty="0">
                <a:latin typeface="Trebuchet MS" panose="020B0603020202020204" pitchFamily="34" charset="0"/>
              </a:rPr>
              <a:t> </a:t>
            </a:r>
            <a:r>
              <a:rPr lang="en-US" sz="1600" dirty="0" err="1">
                <a:latin typeface="Trebuchet MS" panose="020B0603020202020204" pitchFamily="34" charset="0"/>
              </a:rPr>
              <a:t>rezultatelor</a:t>
            </a:r>
            <a:r>
              <a:rPr lang="en-US" sz="1600" dirty="0">
                <a:latin typeface="Trebuchet MS" panose="020B0603020202020204" pitchFamily="34" charset="0"/>
              </a:rPr>
              <a:t>, feedback de la </a:t>
            </a:r>
            <a:r>
              <a:rPr lang="en-US" sz="1600" dirty="0" err="1">
                <a:latin typeface="Trebuchet MS" panose="020B0603020202020204" pitchFamily="34" charset="0"/>
              </a:rPr>
              <a:t>partile</a:t>
            </a:r>
            <a:r>
              <a:rPr lang="en-US" sz="1600" dirty="0">
                <a:latin typeface="Trebuchet MS" panose="020B0603020202020204" pitchFamily="34" charset="0"/>
              </a:rPr>
              <a:t> </a:t>
            </a:r>
            <a:r>
              <a:rPr lang="en-US" sz="1600" dirty="0" err="1">
                <a:latin typeface="Trebuchet MS" panose="020B0603020202020204" pitchFamily="34" charset="0"/>
              </a:rPr>
              <a:t>interesate</a:t>
            </a:r>
            <a:r>
              <a:rPr lang="en-US" sz="1600" dirty="0">
                <a:latin typeface="Trebuchet MS" panose="020B0603020202020204" pitchFamily="34" charset="0"/>
              </a:rPr>
              <a:t> </a:t>
            </a:r>
            <a:r>
              <a:rPr lang="en-US" sz="1600" dirty="0" err="1" smtClean="0">
                <a:latin typeface="Trebuchet MS" panose="020B0603020202020204" pitchFamily="34" charset="0"/>
              </a:rPr>
              <a:t>si</a:t>
            </a:r>
            <a:r>
              <a:rPr lang="en-US" sz="1600" dirty="0" smtClean="0">
                <a:latin typeface="Trebuchet MS" panose="020B0603020202020204" pitchFamily="34" charset="0"/>
              </a:rPr>
              <a:t> </a:t>
            </a:r>
            <a:r>
              <a:rPr lang="en-US" sz="1600" dirty="0" err="1" smtClean="0">
                <a:latin typeface="Trebuchet MS" panose="020B0603020202020204" pitchFamily="34" charset="0"/>
              </a:rPr>
              <a:t>alinierea</a:t>
            </a:r>
            <a:r>
              <a:rPr lang="en-US" sz="1600" dirty="0" smtClean="0">
                <a:latin typeface="Trebuchet MS" panose="020B0603020202020204" pitchFamily="34" charset="0"/>
              </a:rPr>
              <a:t> </a:t>
            </a:r>
            <a:r>
              <a:rPr lang="en-US" sz="1600" dirty="0">
                <a:latin typeface="Trebuchet MS" panose="020B0603020202020204" pitchFamily="34" charset="0"/>
              </a:rPr>
              <a:t>cu </a:t>
            </a:r>
            <a:r>
              <a:rPr lang="en-US" sz="1600" dirty="0" err="1">
                <a:latin typeface="Trebuchet MS" panose="020B0603020202020204" pitchFamily="34" charset="0"/>
              </a:rPr>
              <a:t>alte</a:t>
            </a:r>
            <a:r>
              <a:rPr lang="en-US" sz="1600" dirty="0">
                <a:latin typeface="Trebuchet MS" panose="020B0603020202020204" pitchFamily="34" charset="0"/>
              </a:rPr>
              <a:t> </a:t>
            </a:r>
            <a:r>
              <a:rPr lang="en-US" sz="1600" dirty="0" err="1">
                <a:latin typeface="Trebuchet MS" panose="020B0603020202020204" pitchFamily="34" charset="0"/>
              </a:rPr>
              <a:t>standarde</a:t>
            </a:r>
            <a:r>
              <a:rPr lang="en-US" sz="1600" dirty="0">
                <a:latin typeface="Trebuchet MS" panose="020B0603020202020204" pitchFamily="34" charset="0"/>
              </a:rPr>
              <a:t> ISO.</a:t>
            </a:r>
          </a:p>
          <a:p>
            <a:endParaRPr lang="en-US" sz="1800" dirty="0">
              <a:latin typeface="Trebuchet MS" panose="020B0603020202020204" pitchFamily="34" charset="0"/>
            </a:endParaRPr>
          </a:p>
        </p:txBody>
      </p:sp>
    </p:spTree>
    <p:extLst>
      <p:ext uri="{BB962C8B-B14F-4D97-AF65-F5344CB8AC3E}">
        <p14:creationId xmlns:p14="http://schemas.microsoft.com/office/powerpoint/2010/main" val="629697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2595</TotalTime>
  <Words>1536</Words>
  <Application>Microsoft Office PowerPoint</Application>
  <PresentationFormat>Widescreen</PresentationFormat>
  <Paragraphs>152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Trebuchet MS</vt:lpstr>
      <vt:lpstr>Office Theme</vt:lpstr>
      <vt:lpstr>Conferinta de diseminare a rezultatelor implementarii ISO 9001/2015 - Municipiul Ploiesti -  25 iunie 2019</vt:lpstr>
      <vt:lpstr>Scopul si obiectivele proiectului</vt:lpstr>
      <vt:lpstr>Obiectivele specifice </vt:lpstr>
      <vt:lpstr>OS 1: Extinderea sistemului de management al calitatii ISO 9001:2015 la nivelul Municipiului Ploiesti, serviciilor descentralizate si subordonate</vt:lpstr>
      <vt:lpstr> Activitatea 2 - Subactivitati </vt:lpstr>
      <vt:lpstr>  Subactivitatea 2.1 – Realizarea auditului intern de calitate în Municipiul Ploieşti, serviciile descentralizate şi subordonate  </vt:lpstr>
      <vt:lpstr>      Subactivitatea 2.2 Recertificarea sistemului de management al calitatii ISO    9001:2015 in Municipiul Ploiesti, serviciile descentralizate si subordonate</vt:lpstr>
      <vt:lpstr>Subactivitate 2.3 Monitorizarea derularii sistemului de management al calitatii ISO 9001:2015 in Municipiul Ploiesti, aserviciile descentralizate si subordonate si diseminarea rezultatelor aferente</vt:lpstr>
      <vt:lpstr>ISO 9001 (ISO 9001:2015)</vt:lpstr>
      <vt:lpstr>Avantajele ISO 9001:2015</vt:lpstr>
      <vt:lpstr>Certificarea Sistemului de management al calitatii</vt:lpstr>
      <vt:lpstr>CARACTERISTICI ALE STANDARDELOR ISO SI ALE INSTRUMENTULUI CAF</vt:lpstr>
      <vt:lpstr>Valorificarea rezultatelor proiectului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Alexandra Ligia Staicu</dc:creator>
  <cp:lastModifiedBy>Administrator</cp:lastModifiedBy>
  <cp:revision>80</cp:revision>
  <dcterms:created xsi:type="dcterms:W3CDTF">2018-04-16T05:57:52Z</dcterms:created>
  <dcterms:modified xsi:type="dcterms:W3CDTF">2019-06-25T06:18:19Z</dcterms:modified>
</cp:coreProperties>
</file>